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2" r:id="rId2"/>
    <p:sldMasterId id="2147483675" r:id="rId3"/>
    <p:sldMasterId id="2147483688" r:id="rId4"/>
  </p:sldMasterIdLst>
  <p:notesMasterIdLst>
    <p:notesMasterId r:id="rId30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</p:sldIdLst>
  <p:sldSz cx="12192000" cy="6858000"/>
  <p:notesSz cx="6858000" cy="91440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Montserrat" panose="020B0604020202020204" charset="-52"/>
      <p:regular r:id="rId35"/>
      <p:bold r:id="rId36"/>
      <p:italic r:id="rId37"/>
      <p:boldItalic r:id="rId38"/>
    </p:embeddedFont>
    <p:embeddedFont>
      <p:font typeface="Montserrat Black" panose="020B0604020202020204" charset="-52"/>
      <p:bold r:id="rId39"/>
      <p:boldItalic r:id="rId40"/>
    </p:embeddedFont>
    <p:embeddedFont>
      <p:font typeface="Montserrat SemiBold" panose="020B0604020202020204" charset="-52"/>
      <p:regular r:id="rId41"/>
      <p:bold r:id="rId42"/>
      <p:italic r:id="rId43"/>
      <p:boldItalic r:id="rId44"/>
    </p:embeddedFont>
    <p:embeddedFont>
      <p:font typeface="Montserrat Light" panose="020B0604020202020204" charset="-52"/>
      <p:regular r:id="rId45"/>
      <p:bold r:id="rId46"/>
      <p:italic r:id="rId47"/>
      <p:boldItalic r:id="rId48"/>
    </p:embeddedFont>
    <p:embeddedFont>
      <p:font typeface="Montserrat Medium" panose="020B0604020202020204" charset="-52"/>
      <p:regular r:id="rId49"/>
      <p:bold r:id="rId50"/>
      <p:italic r:id="rId51"/>
      <p:boldItalic r:id="rId52"/>
    </p:embeddedFont>
    <p:embeddedFont>
      <p:font typeface="Montserrat ExtraBold" panose="020B0604020202020204" charset="-52"/>
      <p:bold r:id="rId53"/>
      <p:boldItalic r:id="rId54"/>
    </p:embeddedFont>
    <p:embeddedFont>
      <p:font typeface="Ubuntu" panose="020B0604020202020204" charset="0"/>
      <p:regular r:id="rId55"/>
      <p:bold r:id="rId56"/>
      <p:italic r:id="rId57"/>
      <p:boldItalic r:id="rId5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4320">
          <p15:clr>
            <a:srgbClr val="A4A3A4"/>
          </p15:clr>
        </p15:guide>
        <p15:guide id="4" pos="211">
          <p15:clr>
            <a:srgbClr val="A4A3A4"/>
          </p15:clr>
        </p15:guide>
        <p15:guide id="5" pos="7469">
          <p15:clr>
            <a:srgbClr val="A4A3A4"/>
          </p15:clr>
        </p15:guide>
        <p15:guide id="6" orient="horz" pos="391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9" roundtripDataSignature="AMtx7mg83RJZqGQEsP3OfCMth5UsmrcWM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55" autoAdjust="0"/>
    <p:restoredTop sz="94660"/>
  </p:normalViewPr>
  <p:slideViewPr>
    <p:cSldViewPr snapToGrid="0">
      <p:cViewPr varScale="1">
        <p:scale>
          <a:sx n="86" d="100"/>
          <a:sy n="86" d="100"/>
        </p:scale>
        <p:origin x="912" y="60"/>
      </p:cViewPr>
      <p:guideLst>
        <p:guide orient="horz" pos="2160"/>
        <p:guide pos="3840"/>
        <p:guide orient="horz" pos="4320"/>
        <p:guide pos="211"/>
        <p:guide pos="7469"/>
        <p:guide orient="horz" pos="39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9.fntdata"/><Relationship Id="rId21" Type="http://schemas.openxmlformats.org/officeDocument/2006/relationships/slide" Target="slides/slide17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font" Target="fonts/font17.fntdata"/><Relationship Id="rId50" Type="http://schemas.openxmlformats.org/officeDocument/2006/relationships/font" Target="fonts/font20.fntdata"/><Relationship Id="rId55" Type="http://schemas.openxmlformats.org/officeDocument/2006/relationships/font" Target="fonts/font25.fntdata"/><Relationship Id="rId63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font" Target="fonts/font11.fntdata"/><Relationship Id="rId54" Type="http://schemas.openxmlformats.org/officeDocument/2006/relationships/font" Target="fonts/font24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font" Target="fonts/font15.fntdata"/><Relationship Id="rId53" Type="http://schemas.openxmlformats.org/officeDocument/2006/relationships/font" Target="fonts/font23.fntdata"/><Relationship Id="rId58" Type="http://schemas.openxmlformats.org/officeDocument/2006/relationships/font" Target="fonts/font28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6.fntdata"/><Relationship Id="rId49" Type="http://schemas.openxmlformats.org/officeDocument/2006/relationships/font" Target="fonts/font19.fntdata"/><Relationship Id="rId57" Type="http://schemas.openxmlformats.org/officeDocument/2006/relationships/font" Target="fonts/font27.fntdata"/><Relationship Id="rId61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52" Type="http://schemas.openxmlformats.org/officeDocument/2006/relationships/font" Target="fonts/font22.fntdata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font" Target="fonts/font18.fntdata"/><Relationship Id="rId56" Type="http://schemas.openxmlformats.org/officeDocument/2006/relationships/font" Target="fonts/font26.fntdata"/><Relationship Id="rId8" Type="http://schemas.openxmlformats.org/officeDocument/2006/relationships/slide" Target="slides/slide4.xml"/><Relationship Id="rId51" Type="http://schemas.openxmlformats.org/officeDocument/2006/relationships/font" Target="fonts/font21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font" Target="fonts/font16.fntdata"/><Relationship Id="rId59" Type="http://customschemas.google.com/relationships/presentationmetadata" Target="metadata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7.9578626729280399E-2"/>
          <c:y val="0"/>
          <c:w val="0.88742226170833904"/>
          <c:h val="0.9307359307359309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ECC56F"/>
            </a:solidFill>
            <a:ln w="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  <a:ea typeface="DejaVu San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Аркуш1!$A$2:$A$3</c:f>
              <c:strCache>
                <c:ptCount val="1"/>
                <c:pt idx="0">
                  <c:v>Категорія 1</c:v>
                </c:pt>
              </c:strCache>
            </c:strRef>
          </c:cat>
          <c:val>
            <c:numRef>
              <c:f>Аркуш1!$B$2:$B$3</c:f>
              <c:numCache>
                <c:formatCode>General</c:formatCode>
                <c:ptCount val="2"/>
                <c:pt idx="0">
                  <c:v>2.2000000000000002</c:v>
                </c:pt>
                <c:pt idx="1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7F-4A77-995A-F3A1B3C4BBC0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D27412"/>
            </a:solidFill>
            <a:ln w="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  <a:ea typeface="DejaVu San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Аркуш1!$A$2:$A$3</c:f>
              <c:strCache>
                <c:ptCount val="1"/>
                <c:pt idx="0">
                  <c:v>Категорія 1</c:v>
                </c:pt>
              </c:strCache>
            </c:strRef>
          </c:cat>
          <c:val>
            <c:numRef>
              <c:f>Аркуш1!$C$2:$C$3</c:f>
              <c:numCache>
                <c:formatCode>General</c:formatCode>
                <c:ptCount val="2"/>
                <c:pt idx="0">
                  <c:v>0.9</c:v>
                </c:pt>
                <c:pt idx="1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7F-4A77-995A-F3A1B3C4BB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0"/>
        <c:overlap val="100"/>
        <c:axId val="14019793"/>
        <c:axId val="31216512"/>
      </c:barChart>
      <c:catAx>
        <c:axId val="14019793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1216512"/>
        <c:crosses val="autoZero"/>
        <c:auto val="1"/>
        <c:lblAlgn val="ctr"/>
        <c:lblOffset val="100"/>
        <c:noMultiLvlLbl val="0"/>
      </c:catAx>
      <c:valAx>
        <c:axId val="3121651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4019793"/>
        <c:crosses val="autoZero"/>
        <c:crossBetween val="between"/>
      </c:valAx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1.8775510204081601E-2"/>
          <c:y val="2.18452526238711E-2"/>
          <c:w val="0.77072886297376098"/>
          <c:h val="0.9309250671222849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ECC56F"/>
            </a:solidFill>
            <a:ln w="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  <a:ea typeface="DejaVu San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Аркуш1!$A$2:$A$3</c:f>
              <c:strCache>
                <c:ptCount val="1"/>
                <c:pt idx="0">
                  <c:v>Категорія 1</c:v>
                </c:pt>
              </c:strCache>
            </c:strRef>
          </c:cat>
          <c:val>
            <c:numRef>
              <c:f>Аркуш1!$B$2:$B$3</c:f>
              <c:numCache>
                <c:formatCode>General</c:formatCode>
                <c:ptCount val="2"/>
                <c:pt idx="0">
                  <c:v>5.9</c:v>
                </c:pt>
                <c:pt idx="1">
                  <c:v>4.9000000000000004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D7-4401-8D4B-9DB70FD28C58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D27412"/>
            </a:solidFill>
            <a:ln w="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  <a:ea typeface="DejaVu San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Аркуш1!$A$2:$A$3</c:f>
              <c:strCache>
                <c:ptCount val="1"/>
                <c:pt idx="0">
                  <c:v>Категорія 1</c:v>
                </c:pt>
              </c:strCache>
            </c:strRef>
          </c:cat>
          <c:val>
            <c:numRef>
              <c:f>Аркуш1!$C$2:$C$3</c:f>
              <c:numCache>
                <c:formatCode>General</c:formatCode>
                <c:ptCount val="2"/>
                <c:pt idx="0">
                  <c:v>18.600000000000001</c:v>
                </c:pt>
                <c:pt idx="1">
                  <c:v>2.4500000000000002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D7-4401-8D4B-9DB70FD28C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overlap val="100"/>
        <c:axId val="65623656"/>
        <c:axId val="22964051"/>
      </c:barChart>
      <c:catAx>
        <c:axId val="6562365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2964051"/>
        <c:crosses val="autoZero"/>
        <c:auto val="1"/>
        <c:lblAlgn val="ctr"/>
        <c:lblOffset val="100"/>
        <c:noMultiLvlLbl val="0"/>
      </c:catAx>
      <c:valAx>
        <c:axId val="22964051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5623656"/>
        <c:crosses val="autoZero"/>
        <c:crossBetween val="between"/>
      </c:valAx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5742875452074573E-2"/>
          <c:y val="7.1978034708867197E-2"/>
          <c:w val="0.91053713702064132"/>
          <c:h val="0.63471606214962784"/>
        </c:manualLayout>
      </c:layout>
      <c:lineChart>
        <c:grouping val="standar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28575" cap="rnd">
              <a:solidFill>
                <a:schemeClr val="accent5">
                  <a:lumMod val="40000"/>
                  <a:lumOff val="60000"/>
                </a:schemeClr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5">
                  <a:lumMod val="40000"/>
                  <a:lumOff val="60000"/>
                </a:schemeClr>
              </a:solidFill>
              <a:ln w="28575">
                <a:solidFill>
                  <a:schemeClr val="accent5">
                    <a:lumMod val="40000"/>
                    <a:lumOff val="60000"/>
                  </a:schemeClr>
                </a:solidFill>
              </a:ln>
              <a:effectLst/>
            </c:spPr>
          </c:marker>
          <c:dLbls>
            <c:dLbl>
              <c:idx val="3"/>
              <c:layout>
                <c:manualLayout>
                  <c:x val="-4.7633302151543495E-2"/>
                  <c:y val="2.0947024527420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E-8F2B-43AE-B8E9-0182277DC0E4}"/>
                </c:ext>
              </c:extLst>
            </c:dLbl>
            <c:dLbl>
              <c:idx val="4"/>
              <c:layout>
                <c:manualLayout>
                  <c:x val="-2.290304918620439E-2"/>
                  <c:y val="3.64344327767214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F2B-43AE-B8E9-0182277DC0E4}"/>
                </c:ext>
              </c:extLst>
            </c:dLbl>
            <c:dLbl>
              <c:idx val="5"/>
              <c:layout>
                <c:manualLayout>
                  <c:x val="-2.6108537181215394E-2"/>
                  <c:y val="4.41781369013720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D-8F2B-43AE-B8E9-0182277DC0E4}"/>
                </c:ext>
              </c:extLst>
            </c:dLbl>
            <c:dLbl>
              <c:idx val="6"/>
              <c:layout>
                <c:manualLayout>
                  <c:x val="-2.5029598147752487E-2"/>
                  <c:y val="5.96655451506728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F2B-43AE-B8E9-0182277DC0E4}"/>
                </c:ext>
              </c:extLst>
            </c:dLbl>
            <c:dLbl>
              <c:idx val="7"/>
              <c:layout>
                <c:manualLayout>
                  <c:x val="-2.5762443866640151E-2"/>
                  <c:y val="6.74092492753234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F2B-43AE-B8E9-0182277DC0E4}"/>
                </c:ext>
              </c:extLst>
            </c:dLbl>
            <c:dLbl>
              <c:idx val="8"/>
              <c:layout>
                <c:manualLayout>
                  <c:x val="-2.3904009192490038E-2"/>
                  <c:y val="7.5152953399973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F2B-43AE-B8E9-0182277DC0E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-52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Аркуш1!$A$2:$A$10</c:f>
              <c:numCache>
                <c:formatCode>General</c:formatCode>
                <c:ptCount val="9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  <c:pt idx="6">
                  <c:v>2028</c:v>
                </c:pt>
                <c:pt idx="7">
                  <c:v>2029</c:v>
                </c:pt>
                <c:pt idx="8">
                  <c:v>2030</c:v>
                </c:pt>
              </c:numCache>
            </c:numRef>
          </c:cat>
          <c:val>
            <c:numRef>
              <c:f>Аркуш1!$B$2:$B$10</c:f>
              <c:numCache>
                <c:formatCode>General</c:formatCode>
                <c:ptCount val="9"/>
                <c:pt idx="0">
                  <c:v>18</c:v>
                </c:pt>
                <c:pt idx="1">
                  <c:v>23</c:v>
                </c:pt>
                <c:pt idx="2">
                  <c:v>36</c:v>
                </c:pt>
                <c:pt idx="3">
                  <c:v>31</c:v>
                </c:pt>
                <c:pt idx="4">
                  <c:v>27</c:v>
                </c:pt>
                <c:pt idx="5">
                  <c:v>25</c:v>
                </c:pt>
                <c:pt idx="6">
                  <c:v>28</c:v>
                </c:pt>
                <c:pt idx="7">
                  <c:v>32</c:v>
                </c:pt>
                <c:pt idx="8">
                  <c:v>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F2B-43AE-B8E9-0182277DC0E4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Ряд 2</c:v>
                </c:pt>
              </c:strCache>
            </c:strRef>
          </c:tx>
          <c:spPr>
            <a:ln w="28575" cap="rnd">
              <a:solidFill>
                <a:srgbClr val="FFFF00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rgbClr val="FFFF00"/>
              </a:solidFill>
              <a:ln w="28575">
                <a:solidFill>
                  <a:srgbClr val="FFFF00"/>
                </a:solidFill>
              </a:ln>
              <a:effectLst/>
            </c:spPr>
          </c:marker>
          <c:dLbls>
            <c:dLbl>
              <c:idx val="3"/>
              <c:layout>
                <c:manualLayout>
                  <c:x val="6.3361396944184595E-3"/>
                  <c:y val="5.4596162781197066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8F2B-43AE-B8E9-0182277DC0E4}"/>
                </c:ext>
              </c:extLst>
            </c:dLbl>
            <c:dLbl>
              <c:idx val="4"/>
              <c:layout>
                <c:manualLayout>
                  <c:x val="-1.3034479202728283E-3"/>
                  <c:y val="-1.77714960958316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8F2B-43AE-B8E9-0182277DC0E4}"/>
                </c:ext>
              </c:extLst>
            </c:dLbl>
            <c:dLbl>
              <c:idx val="5"/>
              <c:layout>
                <c:manualLayout>
                  <c:x val="3.4549423136888057E-3"/>
                  <c:y val="-5.64900167190840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8F2B-43AE-B8E9-0182277DC0E4}"/>
                </c:ext>
              </c:extLst>
            </c:dLbl>
            <c:dLbl>
              <c:idx val="6"/>
              <c:layout>
                <c:manualLayout>
                  <c:x val="-2.484250740874416E-2"/>
                  <c:y val="-6.423372084373452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D55D-4FBB-B33F-31FB440A1440}"/>
                </c:ext>
              </c:extLst>
            </c:dLbl>
            <c:dLbl>
              <c:idx val="7"/>
              <c:layout>
                <c:manualLayout>
                  <c:x val="-2.6800723810365704E-2"/>
                  <c:y val="-8.746483321768588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D55D-4FBB-B33F-31FB440A14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-52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Аркуш1!$A$2:$A$10</c:f>
              <c:numCache>
                <c:formatCode>General</c:formatCode>
                <c:ptCount val="9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  <c:pt idx="6">
                  <c:v>2028</c:v>
                </c:pt>
                <c:pt idx="7">
                  <c:v>2029</c:v>
                </c:pt>
                <c:pt idx="8">
                  <c:v>2030</c:v>
                </c:pt>
              </c:numCache>
            </c:numRef>
          </c:cat>
          <c:val>
            <c:numRef>
              <c:f>Аркуш1!$C$2:$C$10</c:f>
              <c:numCache>
                <c:formatCode>General</c:formatCode>
                <c:ptCount val="9"/>
                <c:pt idx="0">
                  <c:v>18</c:v>
                </c:pt>
                <c:pt idx="1">
                  <c:v>23</c:v>
                </c:pt>
                <c:pt idx="2">
                  <c:v>36</c:v>
                </c:pt>
                <c:pt idx="3">
                  <c:v>47</c:v>
                </c:pt>
                <c:pt idx="4">
                  <c:v>52</c:v>
                </c:pt>
                <c:pt idx="5">
                  <c:v>64</c:v>
                </c:pt>
                <c:pt idx="6">
                  <c:v>70</c:v>
                </c:pt>
                <c:pt idx="7">
                  <c:v>73</c:v>
                </c:pt>
                <c:pt idx="8">
                  <c:v>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8F2B-43AE-B8E9-0182277DC0E4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Ряд 3</c:v>
                </c:pt>
              </c:strCache>
            </c:strRef>
          </c:tx>
          <c:spPr>
            <a:ln w="28575" cap="rnd">
              <a:solidFill>
                <a:srgbClr val="546449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rgbClr val="546449"/>
              </a:solidFill>
              <a:ln w="60325">
                <a:solidFill>
                  <a:srgbClr val="546449"/>
                </a:solidFill>
              </a:ln>
              <a:effectLst/>
            </c:spPr>
          </c:marker>
          <c:dLbls>
            <c:dLbl>
              <c:idx val="3"/>
              <c:layout>
                <c:manualLayout>
                  <c:x val="-2.1796120199661664E-2"/>
                  <c:y val="-0.27331373220929711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6-8F2B-43AE-B8E9-0182277DC0E4}"/>
                </c:ext>
              </c:extLst>
            </c:dLbl>
            <c:dLbl>
              <c:idx val="8"/>
              <c:layout>
                <c:manualLayout>
                  <c:x val="4.4559023199742687E-3"/>
                  <c:y val="4.8151205883751758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C-8F2B-43AE-B8E9-0182277DC0E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-52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Аркуш1!$A$2:$A$10</c:f>
              <c:numCache>
                <c:formatCode>General</c:formatCode>
                <c:ptCount val="9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  <c:pt idx="6">
                  <c:v>2028</c:v>
                </c:pt>
                <c:pt idx="7">
                  <c:v>2029</c:v>
                </c:pt>
                <c:pt idx="8">
                  <c:v>2030</c:v>
                </c:pt>
              </c:numCache>
            </c:numRef>
          </c:cat>
          <c:val>
            <c:numRef>
              <c:f>Аркуш1!$D$2:$D$10</c:f>
              <c:numCache>
                <c:formatCode>General</c:formatCode>
                <c:ptCount val="9"/>
                <c:pt idx="0">
                  <c:v>18</c:v>
                </c:pt>
                <c:pt idx="1">
                  <c:v>23</c:v>
                </c:pt>
                <c:pt idx="2">
                  <c:v>36</c:v>
                </c:pt>
                <c:pt idx="3">
                  <c:v>53</c:v>
                </c:pt>
                <c:pt idx="4">
                  <c:v>67</c:v>
                </c:pt>
                <c:pt idx="5">
                  <c:v>84</c:v>
                </c:pt>
                <c:pt idx="6">
                  <c:v>102</c:v>
                </c:pt>
                <c:pt idx="7">
                  <c:v>127</c:v>
                </c:pt>
                <c:pt idx="8">
                  <c:v>149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8F2B-43AE-B8E9-0182277DC0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71871944"/>
        <c:axId val="671871224"/>
      </c:lineChart>
      <c:catAx>
        <c:axId val="671871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Montserrat" panose="00000500000000000000" pitchFamily="2" charset="-52"/>
                <a:ea typeface="+mn-ea"/>
                <a:cs typeface="+mn-cs"/>
              </a:defRPr>
            </a:pPr>
            <a:endParaRPr lang="en-US"/>
          </a:p>
        </c:txPr>
        <c:crossAx val="671871224"/>
        <c:crosses val="autoZero"/>
        <c:auto val="1"/>
        <c:lblAlgn val="ctr"/>
        <c:lblOffset val="100"/>
        <c:noMultiLvlLbl val="0"/>
      </c:catAx>
      <c:valAx>
        <c:axId val="671871224"/>
        <c:scaling>
          <c:orientation val="minMax"/>
          <c:max val="15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ea typeface="+mn-ea"/>
                <a:cs typeface="+mn-cs"/>
              </a:defRPr>
            </a:pPr>
            <a:endParaRPr lang="en-US"/>
          </a:p>
        </c:txPr>
        <c:crossAx val="671871944"/>
        <c:crosses val="autoZero"/>
        <c:crossBetween val="between"/>
        <c:majorUnit val="2000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5742875452074573E-2"/>
          <c:y val="7.1978034708867197E-2"/>
          <c:w val="0.91053713702064132"/>
          <c:h val="0.63471606214962784"/>
        </c:manualLayout>
      </c:layout>
      <c:lineChart>
        <c:grouping val="standar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28575" cap="rnd">
              <a:solidFill>
                <a:schemeClr val="accent5">
                  <a:lumMod val="40000"/>
                  <a:lumOff val="60000"/>
                </a:schemeClr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5">
                  <a:lumMod val="40000"/>
                  <a:lumOff val="60000"/>
                </a:schemeClr>
              </a:solidFill>
              <a:ln w="28575">
                <a:solidFill>
                  <a:schemeClr val="accent5">
                    <a:lumMod val="40000"/>
                    <a:lumOff val="60000"/>
                  </a:schemeClr>
                </a:solidFill>
              </a:ln>
              <a:effectLst/>
            </c:spPr>
          </c:marker>
          <c:dLbls>
            <c:dLbl>
              <c:idx val="4"/>
              <c:layout>
                <c:manualLayout>
                  <c:x val="-2.1375092379121503E-2"/>
                  <c:y val="-9.98517111147153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BBC0-42F9-A6A5-C04FE8E638D1}"/>
                </c:ext>
              </c:extLst>
            </c:dLbl>
            <c:dLbl>
              <c:idx val="6"/>
              <c:layout>
                <c:manualLayout>
                  <c:x val="-1.9067639931350956E-2"/>
                  <c:y val="3.605364111657041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D4AD-4D6D-A2E1-2D6924C8B847}"/>
                </c:ext>
              </c:extLst>
            </c:dLbl>
            <c:dLbl>
              <c:idx val="7"/>
              <c:layout>
                <c:manualLayout>
                  <c:x val="-1.976925475522304E-2"/>
                  <c:y val="6.25265445436818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D4AD-4D6D-A2E1-2D6924C8B847}"/>
                </c:ext>
              </c:extLst>
            </c:dLbl>
            <c:dLbl>
              <c:idx val="8"/>
              <c:layout>
                <c:manualLayout>
                  <c:x val="-1.5307165182462576E-2"/>
                  <c:y val="0.1061277698985756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D4AD-4D6D-A2E1-2D6924C8B847}"/>
                </c:ext>
              </c:extLst>
            </c:dLbl>
            <c:dLbl>
              <c:idx val="9"/>
              <c:layout>
                <c:manualLayout>
                  <c:x val="-1.9067639931350865E-2"/>
                  <c:y val="0.106127769898575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D4AD-4D6D-A2E1-2D6924C8B847}"/>
                </c:ext>
              </c:extLst>
            </c:dLbl>
            <c:dLbl>
              <c:idx val="10"/>
              <c:layout>
                <c:manualLayout>
                  <c:x val="-1.8125998983522757E-2"/>
                  <c:y val="9.06403616492748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D4AD-4D6D-A2E1-2D6924C8B847}"/>
                </c:ext>
              </c:extLst>
            </c:dLbl>
            <c:dLbl>
              <c:idx val="11"/>
              <c:layout>
                <c:manualLayout>
                  <c:x val="-2.2082992666141242E-2"/>
                  <c:y val="8.28966575246243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D4AD-4D6D-A2E1-2D6924C8B84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-52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Аркуш1!$A$2:$A$13</c:f>
              <c:numCache>
                <c:formatCode>General</c:formatCode>
                <c:ptCount val="12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  <c:pt idx="8">
                  <c:v>2027</c:v>
                </c:pt>
                <c:pt idx="9">
                  <c:v>2028</c:v>
                </c:pt>
                <c:pt idx="10">
                  <c:v>2029</c:v>
                </c:pt>
                <c:pt idx="11">
                  <c:v>2030</c:v>
                </c:pt>
              </c:numCache>
            </c:numRef>
          </c:cat>
          <c:val>
            <c:numRef>
              <c:f>Аркуш1!$B$2:$B$13</c:f>
              <c:numCache>
                <c:formatCode>General</c:formatCode>
                <c:ptCount val="12"/>
                <c:pt idx="0">
                  <c:v>1</c:v>
                </c:pt>
                <c:pt idx="1">
                  <c:v>17</c:v>
                </c:pt>
                <c:pt idx="2">
                  <c:v>28</c:v>
                </c:pt>
                <c:pt idx="3">
                  <c:v>36</c:v>
                </c:pt>
                <c:pt idx="4">
                  <c:v>36</c:v>
                </c:pt>
                <c:pt idx="5">
                  <c:v>61</c:v>
                </c:pt>
                <c:pt idx="6">
                  <c:v>52</c:v>
                </c:pt>
                <c:pt idx="7">
                  <c:v>50</c:v>
                </c:pt>
                <c:pt idx="8">
                  <c:v>48</c:v>
                </c:pt>
                <c:pt idx="9">
                  <c:v>52</c:v>
                </c:pt>
                <c:pt idx="10">
                  <c:v>56</c:v>
                </c:pt>
                <c:pt idx="11">
                  <c:v>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C0-42F9-A6A5-C04FE8E638D1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Ряд 2</c:v>
                </c:pt>
              </c:strCache>
            </c:strRef>
          </c:tx>
          <c:spPr>
            <a:ln w="28575" cap="rnd">
              <a:solidFill>
                <a:srgbClr val="FFFF00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rgbClr val="FFFF00"/>
              </a:solidFill>
              <a:ln w="28575">
                <a:solidFill>
                  <a:srgbClr val="FFFF00"/>
                </a:solidFill>
              </a:ln>
              <a:effectLst/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BBC0-42F9-A6A5-C04FE8E638D1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BBC0-42F9-A6A5-C04FE8E638D1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BC0-42F9-A6A5-C04FE8E638D1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BC0-42F9-A6A5-C04FE8E638D1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BC0-42F9-A6A5-C04FE8E638D1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BC0-42F9-A6A5-C04FE8E638D1}"/>
                </c:ext>
              </c:extLst>
            </c:dLbl>
            <c:dLbl>
              <c:idx val="6"/>
              <c:layout>
                <c:manualLayout>
                  <c:x val="1.0034250863637368E-2"/>
                  <c:y val="-1.12986883860436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BBC0-42F9-A6A5-C04FE8E638D1}"/>
                </c:ext>
              </c:extLst>
            </c:dLbl>
            <c:dLbl>
              <c:idx val="7"/>
              <c:layout>
                <c:manualLayout>
                  <c:x val="-1.8802373744441908E-3"/>
                  <c:y val="-2.971348319261585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BBC0-42F9-A6A5-C04FE8E638D1}"/>
                </c:ext>
              </c:extLst>
            </c:dLbl>
            <c:dLbl>
              <c:idx val="8"/>
              <c:layout>
                <c:manualLayout>
                  <c:x val="2.6909639101473401E-3"/>
                  <c:y val="-3.482654712501268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D4AD-4D6D-A2E1-2D6924C8B847}"/>
                </c:ext>
              </c:extLst>
            </c:dLbl>
            <c:dLbl>
              <c:idx val="9"/>
              <c:layout>
                <c:manualLayout>
                  <c:x val="-1.2812621995683655E-2"/>
                  <c:y val="-4.87463125944335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D4AD-4D6D-A2E1-2D6924C8B84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-52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Аркуш1!$A$2:$A$13</c:f>
              <c:numCache>
                <c:formatCode>General</c:formatCode>
                <c:ptCount val="12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  <c:pt idx="8">
                  <c:v>2027</c:v>
                </c:pt>
                <c:pt idx="9">
                  <c:v>2028</c:v>
                </c:pt>
                <c:pt idx="10">
                  <c:v>2029</c:v>
                </c:pt>
                <c:pt idx="11">
                  <c:v>2030</c:v>
                </c:pt>
              </c:numCache>
            </c:numRef>
          </c:cat>
          <c:val>
            <c:numRef>
              <c:f>Аркуш1!$C$2:$C$13</c:f>
              <c:numCache>
                <c:formatCode>General</c:formatCode>
                <c:ptCount val="12"/>
                <c:pt idx="0">
                  <c:v>1</c:v>
                </c:pt>
                <c:pt idx="1">
                  <c:v>17</c:v>
                </c:pt>
                <c:pt idx="2">
                  <c:v>28</c:v>
                </c:pt>
                <c:pt idx="3">
                  <c:v>36</c:v>
                </c:pt>
                <c:pt idx="4">
                  <c:v>36</c:v>
                </c:pt>
                <c:pt idx="5">
                  <c:v>61</c:v>
                </c:pt>
                <c:pt idx="6">
                  <c:v>67</c:v>
                </c:pt>
                <c:pt idx="7">
                  <c:v>68</c:v>
                </c:pt>
                <c:pt idx="8">
                  <c:v>78</c:v>
                </c:pt>
                <c:pt idx="9">
                  <c:v>84</c:v>
                </c:pt>
                <c:pt idx="10">
                  <c:v>86</c:v>
                </c:pt>
                <c:pt idx="11">
                  <c:v>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BC0-42F9-A6A5-C04FE8E638D1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Ряд 3</c:v>
                </c:pt>
              </c:strCache>
            </c:strRef>
          </c:tx>
          <c:spPr>
            <a:ln w="28575" cap="rnd">
              <a:solidFill>
                <a:srgbClr val="546449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rgbClr val="546449"/>
              </a:solidFill>
              <a:ln w="60325">
                <a:solidFill>
                  <a:srgbClr val="546449"/>
                </a:solidFill>
              </a:ln>
              <a:effectLst/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BC0-42F9-A6A5-C04FE8E638D1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BC0-42F9-A6A5-C04FE8E638D1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BC0-42F9-A6A5-C04FE8E638D1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BC0-42F9-A6A5-C04FE8E638D1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BC0-42F9-A6A5-C04FE8E638D1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BC0-42F9-A6A5-C04FE8E638D1}"/>
                </c:ext>
              </c:extLst>
            </c:dLbl>
            <c:dLbl>
              <c:idx val="6"/>
              <c:layout>
                <c:manualLayout>
                  <c:x val="-3.5310258808855625E-2"/>
                  <c:y val="-8.806901906265948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BBC0-42F9-A6A5-C04FE8E638D1}"/>
                </c:ext>
              </c:extLst>
            </c:dLbl>
            <c:dLbl>
              <c:idx val="11"/>
              <c:layout>
                <c:manualLayout>
                  <c:x val="-5.8684619520782541E-3"/>
                  <c:y val="-2.59968952014643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4AD-4D6D-A2E1-2D6924C8B84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-52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Аркуш1!$A$2:$A$13</c:f>
              <c:numCache>
                <c:formatCode>General</c:formatCode>
                <c:ptCount val="12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  <c:pt idx="8">
                  <c:v>2027</c:v>
                </c:pt>
                <c:pt idx="9">
                  <c:v>2028</c:v>
                </c:pt>
                <c:pt idx="10">
                  <c:v>2029</c:v>
                </c:pt>
                <c:pt idx="11">
                  <c:v>2030</c:v>
                </c:pt>
              </c:numCache>
            </c:numRef>
          </c:cat>
          <c:val>
            <c:numRef>
              <c:f>Аркуш1!$D$2:$D$13</c:f>
              <c:numCache>
                <c:formatCode>General</c:formatCode>
                <c:ptCount val="12"/>
                <c:pt idx="0">
                  <c:v>1</c:v>
                </c:pt>
                <c:pt idx="1">
                  <c:v>17</c:v>
                </c:pt>
                <c:pt idx="2">
                  <c:v>28</c:v>
                </c:pt>
                <c:pt idx="3">
                  <c:v>36</c:v>
                </c:pt>
                <c:pt idx="4">
                  <c:v>36</c:v>
                </c:pt>
                <c:pt idx="5">
                  <c:v>61</c:v>
                </c:pt>
                <c:pt idx="6">
                  <c:v>73</c:v>
                </c:pt>
                <c:pt idx="7">
                  <c:v>86</c:v>
                </c:pt>
                <c:pt idx="8">
                  <c:v>102</c:v>
                </c:pt>
                <c:pt idx="9">
                  <c:v>119</c:v>
                </c:pt>
                <c:pt idx="10">
                  <c:v>141</c:v>
                </c:pt>
                <c:pt idx="11">
                  <c:v>162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BC0-42F9-A6A5-C04FE8E638D1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671871944"/>
        <c:axId val="671871224"/>
      </c:lineChart>
      <c:catAx>
        <c:axId val="671871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Montserrat" panose="00000500000000000000" pitchFamily="2" charset="-52"/>
                <a:ea typeface="+mn-ea"/>
                <a:cs typeface="+mn-cs"/>
              </a:defRPr>
            </a:pPr>
            <a:endParaRPr lang="en-US"/>
          </a:p>
        </c:txPr>
        <c:crossAx val="671871224"/>
        <c:crosses val="autoZero"/>
        <c:auto val="1"/>
        <c:lblAlgn val="ctr"/>
        <c:lblOffset val="100"/>
        <c:noMultiLvlLbl val="0"/>
      </c:catAx>
      <c:valAx>
        <c:axId val="671871224"/>
        <c:scaling>
          <c:orientation val="minMax"/>
          <c:max val="17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ea typeface="+mn-ea"/>
                <a:cs typeface="+mn-cs"/>
              </a:defRPr>
            </a:pPr>
            <a:endParaRPr lang="en-US"/>
          </a:p>
        </c:txPr>
        <c:crossAx val="671871944"/>
        <c:crosses val="autoZero"/>
        <c:crossBetween val="between"/>
        <c:majorUnit val="2000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5742875452074573E-2"/>
          <c:y val="7.1978034708867197E-2"/>
          <c:w val="0.91053713702064132"/>
          <c:h val="0.63471606214962784"/>
        </c:manualLayout>
      </c:layout>
      <c:lineChart>
        <c:grouping val="standar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28575" cap="rnd">
              <a:solidFill>
                <a:schemeClr val="accent5">
                  <a:lumMod val="40000"/>
                  <a:lumOff val="60000"/>
                </a:schemeClr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5">
                  <a:lumMod val="40000"/>
                  <a:lumOff val="60000"/>
                </a:schemeClr>
              </a:solidFill>
              <a:ln w="28575">
                <a:solidFill>
                  <a:schemeClr val="accent5">
                    <a:lumMod val="40000"/>
                    <a:lumOff val="60000"/>
                  </a:schemeClr>
                </a:solidFill>
              </a:ln>
              <a:effectLst/>
            </c:spPr>
          </c:marker>
          <c:dLbls>
            <c:dLbl>
              <c:idx val="3"/>
              <c:layout>
                <c:manualLayout>
                  <c:x val="-4.7633302151543495E-2"/>
                  <c:y val="2.0947024527420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E-8F2B-43AE-B8E9-0182277DC0E4}"/>
                </c:ext>
              </c:extLst>
            </c:dLbl>
            <c:dLbl>
              <c:idx val="4"/>
              <c:layout>
                <c:manualLayout>
                  <c:x val="-2.290304918620439E-2"/>
                  <c:y val="3.64344327767214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F2B-43AE-B8E9-0182277DC0E4}"/>
                </c:ext>
              </c:extLst>
            </c:dLbl>
            <c:dLbl>
              <c:idx val="5"/>
              <c:layout>
                <c:manualLayout>
                  <c:x val="-2.6108537181215394E-2"/>
                  <c:y val="4.41781369013720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D-8F2B-43AE-B8E9-0182277DC0E4}"/>
                </c:ext>
              </c:extLst>
            </c:dLbl>
            <c:dLbl>
              <c:idx val="6"/>
              <c:layout>
                <c:manualLayout>
                  <c:x val="-2.5029598147752487E-2"/>
                  <c:y val="5.96655451506728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F2B-43AE-B8E9-0182277DC0E4}"/>
                </c:ext>
              </c:extLst>
            </c:dLbl>
            <c:dLbl>
              <c:idx val="7"/>
              <c:layout>
                <c:manualLayout>
                  <c:x val="-2.5762443866640151E-2"/>
                  <c:y val="6.74092492753234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F2B-43AE-B8E9-0182277DC0E4}"/>
                </c:ext>
              </c:extLst>
            </c:dLbl>
            <c:dLbl>
              <c:idx val="8"/>
              <c:layout>
                <c:manualLayout>
                  <c:x val="-2.3904009192490038E-2"/>
                  <c:y val="7.5152953399973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F2B-43AE-B8E9-0182277DC0E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-52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Аркуш1!$A$2:$A$10</c:f>
              <c:numCache>
                <c:formatCode>General</c:formatCode>
                <c:ptCount val="9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  <c:pt idx="6">
                  <c:v>2028</c:v>
                </c:pt>
                <c:pt idx="7">
                  <c:v>2029</c:v>
                </c:pt>
                <c:pt idx="8">
                  <c:v>2030</c:v>
                </c:pt>
              </c:numCache>
            </c:numRef>
          </c:cat>
          <c:val>
            <c:numRef>
              <c:f>Аркуш1!$B$2:$B$10</c:f>
              <c:numCache>
                <c:formatCode>General</c:formatCode>
                <c:ptCount val="9"/>
                <c:pt idx="0">
                  <c:v>266</c:v>
                </c:pt>
                <c:pt idx="1">
                  <c:v>239</c:v>
                </c:pt>
                <c:pt idx="2">
                  <c:v>331</c:v>
                </c:pt>
                <c:pt idx="3">
                  <c:v>269</c:v>
                </c:pt>
                <c:pt idx="4">
                  <c:v>289</c:v>
                </c:pt>
                <c:pt idx="5">
                  <c:v>295</c:v>
                </c:pt>
                <c:pt idx="6">
                  <c:v>338</c:v>
                </c:pt>
                <c:pt idx="7">
                  <c:v>380</c:v>
                </c:pt>
                <c:pt idx="8">
                  <c:v>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F2B-43AE-B8E9-0182277DC0E4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Ряд 2</c:v>
                </c:pt>
              </c:strCache>
            </c:strRef>
          </c:tx>
          <c:spPr>
            <a:ln w="28575" cap="rnd">
              <a:solidFill>
                <a:srgbClr val="FFFF00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rgbClr val="FFFF00"/>
              </a:solidFill>
              <a:ln w="28575">
                <a:solidFill>
                  <a:srgbClr val="FFFF00"/>
                </a:solidFill>
              </a:ln>
              <a:effectLst/>
            </c:spPr>
          </c:marker>
          <c:dLbls>
            <c:dLbl>
              <c:idx val="3"/>
              <c:layout>
                <c:manualLayout>
                  <c:x val="6.3361396944184595E-3"/>
                  <c:y val="5.4596162781197066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8F2B-43AE-B8E9-0182277DC0E4}"/>
                </c:ext>
              </c:extLst>
            </c:dLbl>
            <c:dLbl>
              <c:idx val="4"/>
              <c:layout>
                <c:manualLayout>
                  <c:x val="-1.3034479202728283E-3"/>
                  <c:y val="-1.77714960958316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8F2B-43AE-B8E9-0182277DC0E4}"/>
                </c:ext>
              </c:extLst>
            </c:dLbl>
            <c:dLbl>
              <c:idx val="5"/>
              <c:layout>
                <c:manualLayout>
                  <c:x val="3.4549423136888057E-3"/>
                  <c:y val="-5.64900167190840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8F2B-43AE-B8E9-0182277DC0E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-52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Аркуш1!$A$2:$A$10</c:f>
              <c:numCache>
                <c:formatCode>General</c:formatCode>
                <c:ptCount val="9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  <c:pt idx="6">
                  <c:v>2028</c:v>
                </c:pt>
                <c:pt idx="7">
                  <c:v>2029</c:v>
                </c:pt>
                <c:pt idx="8">
                  <c:v>2030</c:v>
                </c:pt>
              </c:numCache>
            </c:numRef>
          </c:cat>
          <c:val>
            <c:numRef>
              <c:f>Аркуш1!$C$2:$C$10</c:f>
              <c:numCache>
                <c:formatCode>General</c:formatCode>
                <c:ptCount val="9"/>
                <c:pt idx="0">
                  <c:v>266</c:v>
                </c:pt>
                <c:pt idx="1">
                  <c:v>239</c:v>
                </c:pt>
                <c:pt idx="2">
                  <c:v>331</c:v>
                </c:pt>
                <c:pt idx="3">
                  <c:v>362</c:v>
                </c:pt>
                <c:pt idx="4">
                  <c:v>379</c:v>
                </c:pt>
                <c:pt idx="5">
                  <c:v>455</c:v>
                </c:pt>
                <c:pt idx="6">
                  <c:v>498</c:v>
                </c:pt>
                <c:pt idx="7">
                  <c:v>546</c:v>
                </c:pt>
                <c:pt idx="8">
                  <c:v>619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8F2B-43AE-B8E9-0182277DC0E4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Ряд 3</c:v>
                </c:pt>
              </c:strCache>
            </c:strRef>
          </c:tx>
          <c:spPr>
            <a:ln w="28575" cap="rnd">
              <a:solidFill>
                <a:srgbClr val="546449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rgbClr val="546449"/>
              </a:solidFill>
              <a:ln w="60325">
                <a:solidFill>
                  <a:srgbClr val="546449"/>
                </a:solidFill>
              </a:ln>
              <a:effectLst/>
            </c:spPr>
          </c:marker>
          <c:dLbls>
            <c:dLbl>
              <c:idx val="3"/>
              <c:layout>
                <c:manualLayout>
                  <c:x val="-2.4290663386440585E-2"/>
                  <c:y val="-0.1184396497162877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6-8F2B-43AE-B8E9-0182277DC0E4}"/>
                </c:ext>
              </c:extLst>
            </c:dLbl>
            <c:dLbl>
              <c:idx val="8"/>
              <c:layout>
                <c:manualLayout>
                  <c:x val="4.4559023199742687E-3"/>
                  <c:y val="4.8151205883751758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C-8F2B-43AE-B8E9-0182277DC0E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-52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Аркуш1!$A$2:$A$10</c:f>
              <c:numCache>
                <c:formatCode>General</c:formatCode>
                <c:ptCount val="9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  <c:pt idx="6">
                  <c:v>2028</c:v>
                </c:pt>
                <c:pt idx="7">
                  <c:v>2029</c:v>
                </c:pt>
                <c:pt idx="8">
                  <c:v>2030</c:v>
                </c:pt>
              </c:numCache>
            </c:numRef>
          </c:cat>
          <c:val>
            <c:numRef>
              <c:f>Аркуш1!$D$2:$D$10</c:f>
              <c:numCache>
                <c:formatCode>General</c:formatCode>
                <c:ptCount val="9"/>
                <c:pt idx="0">
                  <c:v>266</c:v>
                </c:pt>
                <c:pt idx="1">
                  <c:v>239</c:v>
                </c:pt>
                <c:pt idx="2">
                  <c:v>331</c:v>
                </c:pt>
                <c:pt idx="3">
                  <c:v>394</c:v>
                </c:pt>
                <c:pt idx="4">
                  <c:v>457</c:v>
                </c:pt>
                <c:pt idx="5">
                  <c:v>598</c:v>
                </c:pt>
                <c:pt idx="6">
                  <c:v>732</c:v>
                </c:pt>
                <c:pt idx="7">
                  <c:v>900</c:v>
                </c:pt>
                <c:pt idx="8">
                  <c:v>1061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8F2B-43AE-B8E9-0182277DC0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71871944"/>
        <c:axId val="671871224"/>
      </c:lineChart>
      <c:catAx>
        <c:axId val="671871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Montserrat" panose="00000500000000000000" pitchFamily="2" charset="-52"/>
                <a:ea typeface="+mn-ea"/>
                <a:cs typeface="+mn-cs"/>
              </a:defRPr>
            </a:pPr>
            <a:endParaRPr lang="en-US"/>
          </a:p>
        </c:txPr>
        <c:crossAx val="671871224"/>
        <c:crosses val="autoZero"/>
        <c:auto val="1"/>
        <c:lblAlgn val="ctr"/>
        <c:lblOffset val="100"/>
        <c:noMultiLvlLbl val="0"/>
      </c:catAx>
      <c:valAx>
        <c:axId val="671871224"/>
        <c:scaling>
          <c:orientation val="minMax"/>
          <c:max val="1070"/>
          <c:min val="23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ea typeface="+mn-ea"/>
                <a:cs typeface="+mn-cs"/>
              </a:defRPr>
            </a:pPr>
            <a:endParaRPr lang="en-US"/>
          </a:p>
        </c:txPr>
        <c:crossAx val="671871944"/>
        <c:crosses val="autoZero"/>
        <c:crossBetween val="between"/>
        <c:majorUnit val="2000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16000" y="812520"/>
            <a:ext cx="7127280" cy="400896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" name="Google Shape;6;n"/>
          <p:cNvSpPr txBox="1">
            <a:spLocks noGrp="1"/>
          </p:cNvSpPr>
          <p:nvPr>
            <p:ph type="dt" idx="10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uk-UA"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4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4813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51" name="Google Shape;351;p1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16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p1:notes"/>
          <p:cNvSpPr txBox="1">
            <a:spLocks noGrp="1"/>
          </p:cNvSpPr>
          <p:nvPr>
            <p:ph type="sldNum" idx="12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uk-UA"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68" name="Google Shape;368;p74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16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74:notes"/>
          <p:cNvSpPr txBox="1">
            <a:spLocks noGrp="1"/>
          </p:cNvSpPr>
          <p:nvPr>
            <p:ph type="sldNum" idx="12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uk-UA"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4413" cy="34274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30" name="Google Shape;430;p3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16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3:notes"/>
          <p:cNvSpPr txBox="1">
            <a:spLocks noGrp="1"/>
          </p:cNvSpPr>
          <p:nvPr>
            <p:ph type="sldNum" idx="12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uk-UA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66e2101d79_0_129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46" name="Google Shape;446;g366e2101d79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366e2101d79_0_243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65" name="Google Shape;465;g366e2101d79_0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366e2101d79_0_0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04" name="Google Shape;504;g366e2101d7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38" name="Google Shape;538;p77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539" name="Google Shape;539;p77:notes"/>
          <p:cNvSpPr txBox="1">
            <a:spLocks noGrp="1"/>
          </p:cNvSpPr>
          <p:nvPr>
            <p:ph type="sldNum" idx="12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7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6" name="Google Shape;56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09" name="Google Shape;609;p78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610" name="Google Shape;610;p78:notes"/>
          <p:cNvSpPr txBox="1">
            <a:spLocks noGrp="1"/>
          </p:cNvSpPr>
          <p:nvPr>
            <p:ph type="sldNum" idx="12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6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40" name="Google Shape;74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p79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5" name="Google Shape;775;p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p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02" name="Google Shape;802;p80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803" name="Google Shape;803;p80:notes"/>
          <p:cNvSpPr txBox="1">
            <a:spLocks noGrp="1"/>
          </p:cNvSpPr>
          <p:nvPr>
            <p:ph type="sldNum" idx="12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uk-UA"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12</a:t>
            </a:fld>
            <a:endParaRPr sz="14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12" name="Google Shape;812;p81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813" name="Google Shape;813;p81:notes"/>
          <p:cNvSpPr txBox="1">
            <a:spLocks noGrp="1"/>
          </p:cNvSpPr>
          <p:nvPr>
            <p:ph type="sldNum" idx="12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uk-UA"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13</a:t>
            </a:fld>
            <a:endParaRPr sz="14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p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33" name="Google Shape;833;p82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834" name="Google Shape;834;p82:notes"/>
          <p:cNvSpPr txBox="1">
            <a:spLocks noGrp="1"/>
          </p:cNvSpPr>
          <p:nvPr>
            <p:ph type="sldNum" idx="12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uk-UA"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14</a:t>
            </a:fld>
            <a:endParaRPr sz="14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p8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43" name="Google Shape;84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9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59" name="Google Shape;85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10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77" name="Google Shape;87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p11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95" name="Google Shape;89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p13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13" name="Google Shape;91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p15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26" name="Google Shape;92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Google Shape;984;p16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85" name="Google Shape;98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p17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02" name="Google Shape;100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Google Shape;1047;p18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48" name="Google Shape;104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p20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64" name="Google Shape;106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21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83" name="Google Shape;108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3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3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18" name="Google Shape;18;p23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1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1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1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1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24" name="Google Shape;24;p31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ий слайд" type="title">
  <p:cSld name="TITL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366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47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789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1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31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31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31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31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31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31"/>
            </a:lvl9pPr>
          </a:lstStyle>
          <a:p>
            <a:endParaRPr/>
          </a:p>
        </p:txBody>
      </p:sp>
      <p:sp>
        <p:nvSpPr>
          <p:cNvPr id="28" name="Google Shape;28;p83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83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3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0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0"/>
          <p:cNvSpPr txBox="1">
            <a:spLocks noGrp="1"/>
          </p:cNvSpPr>
          <p:nvPr>
            <p:ph type="subTitle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0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0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36" name="Google Shape;36;p30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2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2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2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32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2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43" name="Google Shape;43;p32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3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3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3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48" name="Google Shape;48;p33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4"/>
          <p:cNvSpPr txBox="1">
            <a:spLocks noGrp="1"/>
          </p:cNvSpPr>
          <p:nvPr>
            <p:ph type="subTitle" idx="1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4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4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53" name="Google Shape;53;p34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5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5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5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35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5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5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61" name="Google Shape;61;p35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6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6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36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6"/>
          <p:cNvSpPr txBox="1">
            <a:spLocks noGrp="1"/>
          </p:cNvSpPr>
          <p:nvPr>
            <p:ph type="body" idx="3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6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36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69" name="Google Shape;69;p36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7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7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7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7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37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7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77" name="Google Shape;77;p37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8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8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38"/>
          <p:cNvSpPr txBox="1">
            <a:spLocks noGrp="1"/>
          </p:cNvSpPr>
          <p:nvPr>
            <p:ph type="body" idx="2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8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8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84" name="Google Shape;84;p38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9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39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39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39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39"/>
          <p:cNvSpPr txBox="1">
            <a:spLocks noGrp="1"/>
          </p:cNvSpPr>
          <p:nvPr>
            <p:ph type="body" idx="4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39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39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93" name="Google Shape;93;p39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0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40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40"/>
          <p:cNvSpPr txBox="1">
            <a:spLocks noGrp="1"/>
          </p:cNvSpPr>
          <p:nvPr>
            <p:ph type="body" idx="2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40"/>
          <p:cNvSpPr txBox="1">
            <a:spLocks noGrp="1"/>
          </p:cNvSpPr>
          <p:nvPr>
            <p:ph type="body" idx="3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40"/>
          <p:cNvSpPr txBox="1">
            <a:spLocks noGrp="1"/>
          </p:cNvSpPr>
          <p:nvPr>
            <p:ph type="body" idx="4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40"/>
          <p:cNvSpPr txBox="1">
            <a:spLocks noGrp="1"/>
          </p:cNvSpPr>
          <p:nvPr>
            <p:ph type="body" idx="5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40"/>
          <p:cNvSpPr txBox="1">
            <a:spLocks noGrp="1"/>
          </p:cNvSpPr>
          <p:nvPr>
            <p:ph type="body" idx="6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40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40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104" name="Google Shape;104;p40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5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5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114" name="Google Shape;114;p25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1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41"/>
          <p:cNvSpPr txBox="1">
            <a:spLocks noGrp="1"/>
          </p:cNvSpPr>
          <p:nvPr>
            <p:ph type="subTitle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41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41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120" name="Google Shape;120;p41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2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42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42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42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126" name="Google Shape;126;p42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3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43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43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43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43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133" name="Google Shape;133;p43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4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44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44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138" name="Google Shape;138;p44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45"/>
          <p:cNvSpPr txBox="1">
            <a:spLocks noGrp="1"/>
          </p:cNvSpPr>
          <p:nvPr>
            <p:ph type="subTitle" idx="1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45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45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143" name="Google Shape;143;p45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46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46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46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46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46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46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151" name="Google Shape;151;p46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7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47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47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47"/>
          <p:cNvSpPr txBox="1">
            <a:spLocks noGrp="1"/>
          </p:cNvSpPr>
          <p:nvPr>
            <p:ph type="body" idx="3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47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47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159" name="Google Shape;159;p47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48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48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48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48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48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48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167" name="Google Shape;167;p48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49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49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49"/>
          <p:cNvSpPr txBox="1">
            <a:spLocks noGrp="1"/>
          </p:cNvSpPr>
          <p:nvPr>
            <p:ph type="body" idx="2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49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49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174" name="Google Shape;174;p49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0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50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50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50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50"/>
          <p:cNvSpPr txBox="1">
            <a:spLocks noGrp="1"/>
          </p:cNvSpPr>
          <p:nvPr>
            <p:ph type="body" idx="4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50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50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183" name="Google Shape;183;p50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51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51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51"/>
          <p:cNvSpPr txBox="1">
            <a:spLocks noGrp="1"/>
          </p:cNvSpPr>
          <p:nvPr>
            <p:ph type="body" idx="2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51"/>
          <p:cNvSpPr txBox="1">
            <a:spLocks noGrp="1"/>
          </p:cNvSpPr>
          <p:nvPr>
            <p:ph type="body" idx="3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51"/>
          <p:cNvSpPr txBox="1">
            <a:spLocks noGrp="1"/>
          </p:cNvSpPr>
          <p:nvPr>
            <p:ph type="body" idx="4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51"/>
          <p:cNvSpPr txBox="1">
            <a:spLocks noGrp="1"/>
          </p:cNvSpPr>
          <p:nvPr>
            <p:ph type="body" idx="5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51"/>
          <p:cNvSpPr txBox="1">
            <a:spLocks noGrp="1"/>
          </p:cNvSpPr>
          <p:nvPr>
            <p:ph type="body" idx="6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51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51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194" name="Google Shape;194;p51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9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29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204" name="Google Shape;204;p29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63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63"/>
          <p:cNvSpPr txBox="1">
            <a:spLocks noGrp="1"/>
          </p:cNvSpPr>
          <p:nvPr>
            <p:ph type="subTitle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p63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63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210" name="Google Shape;210;p63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64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64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64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64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216" name="Google Shape;216;p64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65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p65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65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65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65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223" name="Google Shape;223;p65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66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66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66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228" name="Google Shape;228;p66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67"/>
          <p:cNvSpPr txBox="1">
            <a:spLocks noGrp="1"/>
          </p:cNvSpPr>
          <p:nvPr>
            <p:ph type="subTitle" idx="1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67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2" name="Google Shape;232;p67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233" name="Google Shape;233;p67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68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p68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7" name="Google Shape;237;p68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p68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68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0" name="Google Shape;240;p68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241" name="Google Shape;241;p68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69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69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p69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6" name="Google Shape;246;p69"/>
          <p:cNvSpPr txBox="1">
            <a:spLocks noGrp="1"/>
          </p:cNvSpPr>
          <p:nvPr>
            <p:ph type="body" idx="3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69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8" name="Google Shape;248;p69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249" name="Google Shape;249;p69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70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2" name="Google Shape;252;p70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3" name="Google Shape;253;p70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4" name="Google Shape;254;p70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5" name="Google Shape;255;p70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p70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257" name="Google Shape;257;p70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71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0" name="Google Shape;260;p71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1" name="Google Shape;261;p71"/>
          <p:cNvSpPr txBox="1">
            <a:spLocks noGrp="1"/>
          </p:cNvSpPr>
          <p:nvPr>
            <p:ph type="body" idx="2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p71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71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264" name="Google Shape;264;p71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72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7" name="Google Shape;267;p72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8" name="Google Shape;268;p72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9" name="Google Shape;269;p72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0" name="Google Shape;270;p72"/>
          <p:cNvSpPr txBox="1">
            <a:spLocks noGrp="1"/>
          </p:cNvSpPr>
          <p:nvPr>
            <p:ph type="body" idx="4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72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72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273" name="Google Shape;273;p72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73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6" name="Google Shape;276;p73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7" name="Google Shape;277;p73"/>
          <p:cNvSpPr txBox="1">
            <a:spLocks noGrp="1"/>
          </p:cNvSpPr>
          <p:nvPr>
            <p:ph type="body" idx="2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8" name="Google Shape;278;p73"/>
          <p:cNvSpPr txBox="1">
            <a:spLocks noGrp="1"/>
          </p:cNvSpPr>
          <p:nvPr>
            <p:ph type="body" idx="3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73"/>
          <p:cNvSpPr txBox="1">
            <a:spLocks noGrp="1"/>
          </p:cNvSpPr>
          <p:nvPr>
            <p:ph type="body" idx="4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73"/>
          <p:cNvSpPr txBox="1">
            <a:spLocks noGrp="1"/>
          </p:cNvSpPr>
          <p:nvPr>
            <p:ph type="body" idx="5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1" name="Google Shape;281;p73"/>
          <p:cNvSpPr txBox="1">
            <a:spLocks noGrp="1"/>
          </p:cNvSpPr>
          <p:nvPr>
            <p:ph type="body" idx="6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73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3" name="Google Shape;283;p73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sp>
        <p:nvSpPr>
          <p:cNvPr id="284" name="Google Shape;284;p73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53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1" name="Google Shape;291;p53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53"/>
          <p:cNvSpPr txBox="1">
            <a:spLocks noGrp="1"/>
          </p:cNvSpPr>
          <p:nvPr>
            <p:ph type="sldNum" idx="12"/>
          </p:nvPr>
        </p:nvSpPr>
        <p:spPr>
          <a:xfrm>
            <a:off x="11296440" y="6217560"/>
            <a:ext cx="730440" cy="5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0000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7"/>
          <p:cNvSpPr txBox="1">
            <a:spLocks noGrp="1"/>
          </p:cNvSpPr>
          <p:nvPr>
            <p:ph type="sldNum" idx="12"/>
          </p:nvPr>
        </p:nvSpPr>
        <p:spPr>
          <a:xfrm>
            <a:off x="11296440" y="6217560"/>
            <a:ext cx="730440" cy="5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0000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52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7" name="Google Shape;297;p52"/>
          <p:cNvSpPr txBox="1">
            <a:spLocks noGrp="1"/>
          </p:cNvSpPr>
          <p:nvPr>
            <p:ph type="subTitle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8" name="Google Shape;298;p52"/>
          <p:cNvSpPr txBox="1">
            <a:spLocks noGrp="1"/>
          </p:cNvSpPr>
          <p:nvPr>
            <p:ph type="sldNum" idx="12"/>
          </p:nvPr>
        </p:nvSpPr>
        <p:spPr>
          <a:xfrm>
            <a:off x="11296440" y="6217560"/>
            <a:ext cx="730440" cy="5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0000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54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1" name="Google Shape;301;p54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2" name="Google Shape;302;p54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3" name="Google Shape;303;p54"/>
          <p:cNvSpPr txBox="1">
            <a:spLocks noGrp="1"/>
          </p:cNvSpPr>
          <p:nvPr>
            <p:ph type="sldNum" idx="12"/>
          </p:nvPr>
        </p:nvSpPr>
        <p:spPr>
          <a:xfrm>
            <a:off x="11296440" y="6217560"/>
            <a:ext cx="730440" cy="5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0000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55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6" name="Google Shape;306;p55"/>
          <p:cNvSpPr txBox="1">
            <a:spLocks noGrp="1"/>
          </p:cNvSpPr>
          <p:nvPr>
            <p:ph type="sldNum" idx="12"/>
          </p:nvPr>
        </p:nvSpPr>
        <p:spPr>
          <a:xfrm>
            <a:off x="11296440" y="6217560"/>
            <a:ext cx="730440" cy="5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0000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56"/>
          <p:cNvSpPr txBox="1">
            <a:spLocks noGrp="1"/>
          </p:cNvSpPr>
          <p:nvPr>
            <p:ph type="subTitle" idx="1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9" name="Google Shape;309;p56"/>
          <p:cNvSpPr txBox="1">
            <a:spLocks noGrp="1"/>
          </p:cNvSpPr>
          <p:nvPr>
            <p:ph type="sldNum" idx="12"/>
          </p:nvPr>
        </p:nvSpPr>
        <p:spPr>
          <a:xfrm>
            <a:off x="11296440" y="6217560"/>
            <a:ext cx="730440" cy="5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0000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57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2" name="Google Shape;312;p57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3" name="Google Shape;313;p57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4" name="Google Shape;314;p57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5" name="Google Shape;315;p57"/>
          <p:cNvSpPr txBox="1">
            <a:spLocks noGrp="1"/>
          </p:cNvSpPr>
          <p:nvPr>
            <p:ph type="sldNum" idx="12"/>
          </p:nvPr>
        </p:nvSpPr>
        <p:spPr>
          <a:xfrm>
            <a:off x="11296440" y="6217560"/>
            <a:ext cx="730440" cy="5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0000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58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8" name="Google Shape;318;p58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9" name="Google Shape;319;p58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0" name="Google Shape;320;p58"/>
          <p:cNvSpPr txBox="1">
            <a:spLocks noGrp="1"/>
          </p:cNvSpPr>
          <p:nvPr>
            <p:ph type="body" idx="3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1" name="Google Shape;321;p58"/>
          <p:cNvSpPr txBox="1">
            <a:spLocks noGrp="1"/>
          </p:cNvSpPr>
          <p:nvPr>
            <p:ph type="sldNum" idx="12"/>
          </p:nvPr>
        </p:nvSpPr>
        <p:spPr>
          <a:xfrm>
            <a:off x="11296440" y="6217560"/>
            <a:ext cx="730440" cy="5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0000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59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4" name="Google Shape;324;p59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5" name="Google Shape;325;p59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6" name="Google Shape;326;p59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59"/>
          <p:cNvSpPr txBox="1">
            <a:spLocks noGrp="1"/>
          </p:cNvSpPr>
          <p:nvPr>
            <p:ph type="sldNum" idx="12"/>
          </p:nvPr>
        </p:nvSpPr>
        <p:spPr>
          <a:xfrm>
            <a:off x="11296440" y="6217560"/>
            <a:ext cx="730440" cy="5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0000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60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0" name="Google Shape;330;p60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1" name="Google Shape;331;p60"/>
          <p:cNvSpPr txBox="1">
            <a:spLocks noGrp="1"/>
          </p:cNvSpPr>
          <p:nvPr>
            <p:ph type="body" idx="2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2" name="Google Shape;332;p60"/>
          <p:cNvSpPr txBox="1">
            <a:spLocks noGrp="1"/>
          </p:cNvSpPr>
          <p:nvPr>
            <p:ph type="sldNum" idx="12"/>
          </p:nvPr>
        </p:nvSpPr>
        <p:spPr>
          <a:xfrm>
            <a:off x="11296440" y="6217560"/>
            <a:ext cx="730440" cy="5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0000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61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5" name="Google Shape;335;p61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6" name="Google Shape;336;p61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7" name="Google Shape;337;p61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8" name="Google Shape;338;p61"/>
          <p:cNvSpPr txBox="1">
            <a:spLocks noGrp="1"/>
          </p:cNvSpPr>
          <p:nvPr>
            <p:ph type="body" idx="4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9" name="Google Shape;339;p61"/>
          <p:cNvSpPr txBox="1">
            <a:spLocks noGrp="1"/>
          </p:cNvSpPr>
          <p:nvPr>
            <p:ph type="sldNum" idx="12"/>
          </p:nvPr>
        </p:nvSpPr>
        <p:spPr>
          <a:xfrm>
            <a:off x="11296440" y="6217560"/>
            <a:ext cx="730440" cy="5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0000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62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2" name="Google Shape;342;p62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3" name="Google Shape;343;p62"/>
          <p:cNvSpPr txBox="1">
            <a:spLocks noGrp="1"/>
          </p:cNvSpPr>
          <p:nvPr>
            <p:ph type="body" idx="2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4" name="Google Shape;344;p62"/>
          <p:cNvSpPr txBox="1">
            <a:spLocks noGrp="1"/>
          </p:cNvSpPr>
          <p:nvPr>
            <p:ph type="body" idx="3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5" name="Google Shape;345;p62"/>
          <p:cNvSpPr txBox="1">
            <a:spLocks noGrp="1"/>
          </p:cNvSpPr>
          <p:nvPr>
            <p:ph type="body" idx="4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6" name="Google Shape;346;p62"/>
          <p:cNvSpPr txBox="1">
            <a:spLocks noGrp="1"/>
          </p:cNvSpPr>
          <p:nvPr>
            <p:ph type="body" idx="5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7" name="Google Shape;347;p62"/>
          <p:cNvSpPr txBox="1">
            <a:spLocks noGrp="1"/>
          </p:cNvSpPr>
          <p:nvPr>
            <p:ph type="body" idx="6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8" name="Google Shape;348;p62"/>
          <p:cNvSpPr txBox="1">
            <a:spLocks noGrp="1"/>
          </p:cNvSpPr>
          <p:nvPr>
            <p:ph type="sldNum" idx="12"/>
          </p:nvPr>
        </p:nvSpPr>
        <p:spPr>
          <a:xfrm>
            <a:off x="11296440" y="6217560"/>
            <a:ext cx="730440" cy="5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0000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2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2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22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22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" name="Google Shape;14;p22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4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7" name="Google Shape;107;p24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8" name="Google Shape;108;p24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9" name="Google Shape;109;p24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0" name="Google Shape;110;p24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8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7" name="Google Shape;197;p28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8" name="Google Shape;198;p28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9" name="Google Shape;199;p28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0" name="Google Shape;200;p28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6"/>
          <p:cNvSpPr txBox="1">
            <a:spLocks noGrp="1"/>
          </p:cNvSpPr>
          <p:nvPr>
            <p:ph type="sldNum" idx="12"/>
          </p:nvPr>
        </p:nvSpPr>
        <p:spPr>
          <a:xfrm>
            <a:off x="11296440" y="6217560"/>
            <a:ext cx="730440" cy="5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0000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8A1"/>
              </a:buClr>
              <a:buSzPts val="1340"/>
              <a:buFont typeface="Arial"/>
              <a:buNone/>
              <a:defRPr sz="1340" b="0" i="0" u="none" strike="noStrike" cap="none">
                <a:solidFill>
                  <a:srgbClr val="9398A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7" name="Google Shape;287;p26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8" name="Google Shape;288;p26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avm-ua.org/uk/post/ukrainskih-virobnikiv-cekae-cergove-znizenna-cin-na-moloko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avm-ua.org/uk/post/mtf-narostili-virobnictvo-moloka-vidnosno-minuloricnogo-periodu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www.facebook.com/UkrainianDairyAssociation/posts/pfbid02FkkwanjnaqAGMjqE4zuEhuSC2L6ri2GBZr4243cRG6n7Ysse4QXCnsY4GHmMaBLPl" TargetMode="External"/><Relationship Id="rId5" Type="http://schemas.openxmlformats.org/officeDocument/2006/relationships/chart" Target="../charts/chart2.xml"/><Relationship Id="rId10" Type="http://schemas.openxmlformats.org/officeDocument/2006/relationships/hyperlink" Target="https://biz.ligazakon.net/interview/232400_problemi-ta-perspektivi-agrarno-galuz-v-2025-rots-ntervyu-mnstra-agrarno-poltiki-ta-prodovolstva" TargetMode="External"/><Relationship Id="rId4" Type="http://schemas.openxmlformats.org/officeDocument/2006/relationships/chart" Target="../charts/chart1.xml"/><Relationship Id="rId9" Type="http://schemas.openxmlformats.org/officeDocument/2006/relationships/hyperlink" Target="https://open4business.com.ua/ukrayina-zbilshyla-eksport-molochnyh-produktiv-u-lyutomu-na-25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g"/><Relationship Id="rId11" Type="http://schemas.openxmlformats.org/officeDocument/2006/relationships/image" Target="../media/image13.png"/><Relationship Id="rId5" Type="http://schemas.openxmlformats.org/officeDocument/2006/relationships/image" Target="../media/image8.jpg"/><Relationship Id="rId10" Type="http://schemas.openxmlformats.org/officeDocument/2006/relationships/hyperlink" Target="https://dzi.gov.ua/press-centre/news/programa-rozvytku-oon-profinansuye-stvorennya-molochnyh-ferm/" TargetMode="External"/><Relationship Id="rId4" Type="http://schemas.openxmlformats.org/officeDocument/2006/relationships/image" Target="../media/image7.jpg"/><Relationship Id="rId9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18.png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jpg"/><Relationship Id="rId5" Type="http://schemas.openxmlformats.org/officeDocument/2006/relationships/image" Target="../media/image20.png"/><Relationship Id="rId4" Type="http://schemas.openxmlformats.org/officeDocument/2006/relationships/image" Target="../media/image19.jpg"/><Relationship Id="rId9" Type="http://schemas.openxmlformats.org/officeDocument/2006/relationships/image" Target="../media/image24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6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11" Type="http://schemas.openxmlformats.org/officeDocument/2006/relationships/image" Target="../media/image25.png"/><Relationship Id="rId5" Type="http://schemas.openxmlformats.org/officeDocument/2006/relationships/image" Target="../media/image26.png"/><Relationship Id="rId10" Type="http://schemas.openxmlformats.org/officeDocument/2006/relationships/image" Target="../media/image41.png"/><Relationship Id="rId4" Type="http://schemas.openxmlformats.org/officeDocument/2006/relationships/image" Target="../media/image37.png"/><Relationship Id="rId9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2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4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8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45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54.png"/><Relationship Id="rId4" Type="http://schemas.openxmlformats.org/officeDocument/2006/relationships/hyperlink" Target="https://invest.smf.org.ua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g"/><Relationship Id="rId3" Type="http://schemas.openxmlformats.org/officeDocument/2006/relationships/image" Target="../media/image59.jpg"/><Relationship Id="rId7" Type="http://schemas.openxmlformats.org/officeDocument/2006/relationships/image" Target="../media/image6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62.jpg"/><Relationship Id="rId11" Type="http://schemas.openxmlformats.org/officeDocument/2006/relationships/image" Target="../media/image67.jpg"/><Relationship Id="rId5" Type="http://schemas.openxmlformats.org/officeDocument/2006/relationships/image" Target="../media/image61.jpg"/><Relationship Id="rId10" Type="http://schemas.openxmlformats.org/officeDocument/2006/relationships/image" Target="../media/image66.jpg"/><Relationship Id="rId4" Type="http://schemas.openxmlformats.org/officeDocument/2006/relationships/image" Target="../media/image60.jpg"/><Relationship Id="rId9" Type="http://schemas.openxmlformats.org/officeDocument/2006/relationships/image" Target="../media/image6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6.xml"/><Relationship Id="rId6" Type="http://schemas.openxmlformats.org/officeDocument/2006/relationships/hyperlink" Target="http://invest.smf.org.ua/" TargetMode="External"/><Relationship Id="rId5" Type="http://schemas.openxmlformats.org/officeDocument/2006/relationships/hyperlink" Target="mailto:smf.invest.in.ukraine@smfua.com" TargetMode="External"/><Relationship Id="rId4" Type="http://schemas.openxmlformats.org/officeDocument/2006/relationships/image" Target="../media/image6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6240" y="368280"/>
            <a:ext cx="10474920" cy="3309480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1"/>
          <p:cNvSpPr/>
          <p:nvPr/>
        </p:nvSpPr>
        <p:spPr>
          <a:xfrm>
            <a:off x="-1425" y="4241531"/>
            <a:ext cx="875100" cy="2610600"/>
          </a:xfrm>
          <a:prstGeom prst="rect">
            <a:avLst/>
          </a:prstGeom>
          <a:solidFill>
            <a:srgbClr val="C0672B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1"/>
          <p:cNvSpPr/>
          <p:nvPr/>
        </p:nvSpPr>
        <p:spPr>
          <a:xfrm>
            <a:off x="874800" y="4172400"/>
            <a:ext cx="6931080" cy="13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uk-UA" sz="4000" b="1" i="0" u="none" strike="noStrike" cap="none">
                <a:solidFill>
                  <a:srgbClr val="F98E2A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Проєкт «Сімейні молочні ферми»</a:t>
            </a:r>
            <a:endParaRPr sz="4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1"/>
          <p:cNvSpPr/>
          <p:nvPr/>
        </p:nvSpPr>
        <p:spPr>
          <a:xfrm>
            <a:off x="874800" y="14760"/>
            <a:ext cx="2252880" cy="352800"/>
          </a:xfrm>
          <a:prstGeom prst="roundRect">
            <a:avLst>
              <a:gd name="adj" fmla="val 0"/>
            </a:avLst>
          </a:prstGeom>
          <a:noFill/>
          <a:ln w="22225" cap="flat" cmpd="sng">
            <a:solidFill>
              <a:srgbClr val="C0672B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6336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1"/>
          <p:cNvSpPr/>
          <p:nvPr/>
        </p:nvSpPr>
        <p:spPr>
          <a:xfrm>
            <a:off x="4986360" y="14760"/>
            <a:ext cx="2252880" cy="352800"/>
          </a:xfrm>
          <a:prstGeom prst="roundRect">
            <a:avLst>
              <a:gd name="adj" fmla="val 2769"/>
            </a:avLst>
          </a:prstGeom>
          <a:noFill/>
          <a:ln w="22225" cap="flat" cmpd="sng">
            <a:solidFill>
              <a:srgbClr val="C0672B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6336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1"/>
          <p:cNvSpPr/>
          <p:nvPr/>
        </p:nvSpPr>
        <p:spPr>
          <a:xfrm>
            <a:off x="9098280" y="14760"/>
            <a:ext cx="2252880" cy="352800"/>
          </a:xfrm>
          <a:prstGeom prst="roundRect">
            <a:avLst>
              <a:gd name="adj" fmla="val 0"/>
            </a:avLst>
          </a:prstGeom>
          <a:noFill/>
          <a:ln w="22225" cap="flat" cmpd="sng">
            <a:solidFill>
              <a:srgbClr val="C0672B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6336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1"/>
          <p:cNvSpPr/>
          <p:nvPr/>
        </p:nvSpPr>
        <p:spPr>
          <a:xfrm>
            <a:off x="1035720" y="-49320"/>
            <a:ext cx="1932120" cy="45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-UA" sz="2400" b="1" i="0" u="none" strike="noStrike" cap="none">
                <a:solidFill>
                  <a:srgbClr val="54644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СТАЛІСТЬ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1"/>
          <p:cNvSpPr/>
          <p:nvPr/>
        </p:nvSpPr>
        <p:spPr>
          <a:xfrm>
            <a:off x="5335560" y="-39240"/>
            <a:ext cx="1520640" cy="45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-UA" sz="2400" b="1" i="0" u="none" strike="noStrike" cap="none">
                <a:solidFill>
                  <a:srgbClr val="54644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ІМПАКТ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1"/>
          <p:cNvSpPr/>
          <p:nvPr/>
        </p:nvSpPr>
        <p:spPr>
          <a:xfrm>
            <a:off x="9043560" y="-59400"/>
            <a:ext cx="2369520" cy="45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-UA" sz="2400" b="1" i="0" u="none" strike="noStrike" cap="none">
                <a:solidFill>
                  <a:srgbClr val="54644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ДОХІДНІСТЬ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1"/>
          <p:cNvSpPr/>
          <p:nvPr/>
        </p:nvSpPr>
        <p:spPr>
          <a:xfrm>
            <a:off x="7806960" y="4172400"/>
            <a:ext cx="3544200" cy="2679840"/>
          </a:xfrm>
          <a:prstGeom prst="rect">
            <a:avLst/>
          </a:prstGeom>
          <a:solidFill>
            <a:srgbClr val="C0672B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4" name="Google Shape;364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48555" y="5611680"/>
            <a:ext cx="1622880" cy="88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07080" y="4310640"/>
            <a:ext cx="2403000" cy="240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74"/>
          <p:cNvSpPr/>
          <p:nvPr/>
        </p:nvSpPr>
        <p:spPr>
          <a:xfrm>
            <a:off x="3941280" y="780120"/>
            <a:ext cx="3716280" cy="5943960"/>
          </a:xfrm>
          <a:prstGeom prst="rect">
            <a:avLst/>
          </a:prstGeom>
          <a:solidFill>
            <a:srgbClr val="D8D8D8">
              <a:alpha val="52156"/>
            </a:srgbClr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74"/>
          <p:cNvSpPr/>
          <p:nvPr/>
        </p:nvSpPr>
        <p:spPr>
          <a:xfrm>
            <a:off x="419760" y="780120"/>
            <a:ext cx="2891880" cy="6076800"/>
          </a:xfrm>
          <a:prstGeom prst="rect">
            <a:avLst/>
          </a:prstGeom>
          <a:solidFill>
            <a:srgbClr val="46543B">
              <a:alpha val="63137"/>
            </a:srgbClr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74"/>
          <p:cNvSpPr/>
          <p:nvPr/>
        </p:nvSpPr>
        <p:spPr>
          <a:xfrm>
            <a:off x="1800" y="0"/>
            <a:ext cx="12187080" cy="628560"/>
          </a:xfrm>
          <a:prstGeom prst="rect">
            <a:avLst/>
          </a:prstGeom>
          <a:solidFill>
            <a:srgbClr val="C0672B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4" name="Google Shape;374;p74"/>
          <p:cNvPicPr preferRelativeResize="0"/>
          <p:nvPr/>
        </p:nvPicPr>
        <p:blipFill rotWithShape="1">
          <a:blip r:embed="rId3">
            <a:alphaModFix/>
          </a:blip>
          <a:srcRect r="-1101" b="5479"/>
          <a:stretch/>
        </p:blipFill>
        <p:spPr>
          <a:xfrm>
            <a:off x="4195440" y="2238120"/>
            <a:ext cx="7404480" cy="4385520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74"/>
          <p:cNvSpPr/>
          <p:nvPr/>
        </p:nvSpPr>
        <p:spPr>
          <a:xfrm>
            <a:off x="3840480" y="825840"/>
            <a:ext cx="200880" cy="200880"/>
          </a:xfrm>
          <a:prstGeom prst="ellipse">
            <a:avLst/>
          </a:prstGeom>
          <a:solidFill>
            <a:srgbClr val="FF9933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76" name="Google Shape;376;p74"/>
          <p:cNvCxnSpPr/>
          <p:nvPr/>
        </p:nvCxnSpPr>
        <p:spPr>
          <a:xfrm flipH="1">
            <a:off x="3567600" y="814320"/>
            <a:ext cx="57600" cy="584928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graphicFrame>
        <p:nvGraphicFramePr>
          <p:cNvPr id="377" name="Google Shape;377;p74"/>
          <p:cNvGraphicFramePr/>
          <p:nvPr/>
        </p:nvGraphicFramePr>
        <p:xfrm>
          <a:off x="49680" y="1140480"/>
          <a:ext cx="2836080" cy="1912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78" name="Google Shape;378;p74"/>
          <p:cNvSpPr/>
          <p:nvPr/>
        </p:nvSpPr>
        <p:spPr>
          <a:xfrm rot="-5400000">
            <a:off x="-1149291" y="1816552"/>
            <a:ext cx="2708100" cy="332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-UA" sz="14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Поголів’я ВРХ, млн голів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74"/>
          <p:cNvSpPr/>
          <p:nvPr/>
        </p:nvSpPr>
        <p:spPr>
          <a:xfrm>
            <a:off x="506160" y="838950"/>
            <a:ext cx="889920" cy="45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-UA" sz="2400" b="0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24,6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74"/>
          <p:cNvSpPr/>
          <p:nvPr/>
        </p:nvSpPr>
        <p:spPr>
          <a:xfrm>
            <a:off x="1777204" y="1436297"/>
            <a:ext cx="938160" cy="460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-UA" sz="2400" b="0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2,08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81" name="Google Shape;381;p74"/>
          <p:cNvGrpSpPr/>
          <p:nvPr/>
        </p:nvGrpSpPr>
        <p:grpSpPr>
          <a:xfrm>
            <a:off x="1669500" y="628444"/>
            <a:ext cx="984239" cy="819952"/>
            <a:chOff x="1494772" y="900260"/>
            <a:chExt cx="1194839" cy="995400"/>
          </a:xfrm>
        </p:grpSpPr>
        <p:sp>
          <p:nvSpPr>
            <p:cNvPr id="382" name="Google Shape;382;p74"/>
            <p:cNvSpPr/>
            <p:nvPr/>
          </p:nvSpPr>
          <p:spPr>
            <a:xfrm>
              <a:off x="1611825" y="900260"/>
              <a:ext cx="995400" cy="995400"/>
            </a:xfrm>
            <a:prstGeom prst="ellipse">
              <a:avLst/>
            </a:prstGeom>
            <a:gradFill>
              <a:gsLst>
                <a:gs pos="0">
                  <a:srgbClr val="B0500F"/>
                </a:gs>
                <a:gs pos="100000">
                  <a:srgbClr val="F4B183"/>
                </a:gs>
              </a:gsLst>
              <a:lin ang="16200000" scaled="0"/>
            </a:gradFill>
            <a:ln w="12700" cap="flat" cmpd="sng">
              <a:solidFill>
                <a:srgbClr val="808080"/>
              </a:solidFill>
              <a:prstDash val="solid"/>
              <a:miter lim="8000"/>
              <a:headEnd type="none" w="sm" len="sm"/>
              <a:tailEnd type="none" w="sm" len="sm"/>
            </a:ln>
            <a:effectLst>
              <a:outerShdw blurRad="63360" sx="102000" sy="1020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0000" tIns="45000" rIns="90000" bIns="450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3" name="Google Shape;383;p74"/>
            <p:cNvSpPr/>
            <p:nvPr/>
          </p:nvSpPr>
          <p:spPr>
            <a:xfrm>
              <a:off x="1494772" y="1090839"/>
              <a:ext cx="1194839" cy="5586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000" rIns="90000" bIns="450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uk-UA" sz="2400" b="0" i="0" u="none" strike="noStrike" cap="none">
                  <a:solidFill>
                    <a:srgbClr val="FFFFFF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-12х</a:t>
              </a:r>
              <a:endPara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84" name="Google Shape;384;p74"/>
          <p:cNvSpPr/>
          <p:nvPr/>
        </p:nvSpPr>
        <p:spPr>
          <a:xfrm>
            <a:off x="545760" y="2897280"/>
            <a:ext cx="722160" cy="33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uk-UA" sz="1600" b="0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1991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p74"/>
          <p:cNvSpPr/>
          <p:nvPr/>
        </p:nvSpPr>
        <p:spPr>
          <a:xfrm>
            <a:off x="1623961" y="2884900"/>
            <a:ext cx="1105560" cy="3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uk-UA" sz="1600" b="0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1.03.2025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p74"/>
          <p:cNvSpPr/>
          <p:nvPr/>
        </p:nvSpPr>
        <p:spPr>
          <a:xfrm>
            <a:off x="479160" y="6495120"/>
            <a:ext cx="383400" cy="297360"/>
          </a:xfrm>
          <a:prstGeom prst="roundRect">
            <a:avLst>
              <a:gd name="adj" fmla="val 16667"/>
            </a:avLst>
          </a:prstGeom>
          <a:solidFill>
            <a:srgbClr val="D27412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74"/>
          <p:cNvSpPr/>
          <p:nvPr/>
        </p:nvSpPr>
        <p:spPr>
          <a:xfrm>
            <a:off x="1907640" y="6495120"/>
            <a:ext cx="359640" cy="258480"/>
          </a:xfrm>
          <a:prstGeom prst="roundRect">
            <a:avLst>
              <a:gd name="adj" fmla="val 16667"/>
            </a:avLst>
          </a:prstGeom>
          <a:solidFill>
            <a:srgbClr val="ECC56F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74"/>
          <p:cNvSpPr/>
          <p:nvPr/>
        </p:nvSpPr>
        <p:spPr>
          <a:xfrm>
            <a:off x="846000" y="6409800"/>
            <a:ext cx="1134360" cy="42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uk-UA" sz="11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Промислові ферми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p74"/>
          <p:cNvSpPr/>
          <p:nvPr/>
        </p:nvSpPr>
        <p:spPr>
          <a:xfrm>
            <a:off x="2275975" y="6493475"/>
            <a:ext cx="9960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uk-UA" sz="11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Населення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90" name="Google Shape;390;p74"/>
          <p:cNvCxnSpPr/>
          <p:nvPr/>
        </p:nvCxnSpPr>
        <p:spPr>
          <a:xfrm>
            <a:off x="49680" y="3429000"/>
            <a:ext cx="3445995" cy="2016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lgDash"/>
            <a:round/>
            <a:headEnd type="none" w="sm" len="sm"/>
            <a:tailEnd type="none" w="sm" len="sm"/>
          </a:ln>
        </p:spPr>
      </p:cxnSp>
      <p:cxnSp>
        <p:nvCxnSpPr>
          <p:cNvPr id="391" name="Google Shape;391;p74"/>
          <p:cNvCxnSpPr/>
          <p:nvPr/>
        </p:nvCxnSpPr>
        <p:spPr>
          <a:xfrm>
            <a:off x="0" y="3429000"/>
            <a:ext cx="420480" cy="1080"/>
          </a:xfrm>
          <a:prstGeom prst="straightConnector1">
            <a:avLst/>
          </a:prstGeom>
          <a:noFill/>
          <a:ln w="9525" cap="flat" cmpd="sng">
            <a:solidFill>
              <a:srgbClr val="548235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392" name="Google Shape;392;p74"/>
          <p:cNvSpPr/>
          <p:nvPr/>
        </p:nvSpPr>
        <p:spPr>
          <a:xfrm rot="-5400000">
            <a:off x="-1249020" y="4730959"/>
            <a:ext cx="2869920" cy="306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-UA" sz="14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Виробництво молока, млн 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93" name="Google Shape;393;p74"/>
          <p:cNvGraphicFramePr/>
          <p:nvPr/>
        </p:nvGraphicFramePr>
        <p:xfrm>
          <a:off x="249120" y="3187080"/>
          <a:ext cx="3086640" cy="2949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94" name="Google Shape;394;p74"/>
          <p:cNvSpPr/>
          <p:nvPr/>
        </p:nvSpPr>
        <p:spPr>
          <a:xfrm>
            <a:off x="545760" y="5967720"/>
            <a:ext cx="722160" cy="33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uk-UA" sz="1600" b="0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1991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p74"/>
          <p:cNvSpPr/>
          <p:nvPr/>
        </p:nvSpPr>
        <p:spPr>
          <a:xfrm>
            <a:off x="1739160" y="5976720"/>
            <a:ext cx="697320" cy="3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uk-UA" sz="1600" b="0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2024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p74"/>
          <p:cNvSpPr/>
          <p:nvPr/>
        </p:nvSpPr>
        <p:spPr>
          <a:xfrm>
            <a:off x="499680" y="3384000"/>
            <a:ext cx="889920" cy="45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-UA" sz="2400" b="0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22,4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p74"/>
          <p:cNvSpPr/>
          <p:nvPr/>
        </p:nvSpPr>
        <p:spPr>
          <a:xfrm>
            <a:off x="1733400" y="4898520"/>
            <a:ext cx="856440" cy="460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-UA" sz="2400" b="0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7,3*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98" name="Google Shape;398;p74"/>
          <p:cNvCxnSpPr/>
          <p:nvPr/>
        </p:nvCxnSpPr>
        <p:spPr>
          <a:xfrm>
            <a:off x="49680" y="6340680"/>
            <a:ext cx="3287880" cy="108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lgDash"/>
            <a:round/>
            <a:headEnd type="none" w="sm" len="sm"/>
            <a:tailEnd type="none" w="sm" len="sm"/>
          </a:ln>
        </p:spPr>
      </p:cxnSp>
      <p:cxnSp>
        <p:nvCxnSpPr>
          <p:cNvPr id="399" name="Google Shape;399;p74"/>
          <p:cNvCxnSpPr/>
          <p:nvPr/>
        </p:nvCxnSpPr>
        <p:spPr>
          <a:xfrm>
            <a:off x="1080" y="6340680"/>
            <a:ext cx="420840" cy="1080"/>
          </a:xfrm>
          <a:prstGeom prst="straightConnector1">
            <a:avLst/>
          </a:prstGeom>
          <a:noFill/>
          <a:ln w="9525" cap="flat" cmpd="sng">
            <a:solidFill>
              <a:srgbClr val="548235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400" name="Google Shape;400;p74"/>
          <p:cNvSpPr/>
          <p:nvPr/>
        </p:nvSpPr>
        <p:spPr>
          <a:xfrm>
            <a:off x="370815" y="128570"/>
            <a:ext cx="3216900" cy="3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uk-UA" sz="1800" b="0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Ринок молока в Україні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p74"/>
          <p:cNvSpPr/>
          <p:nvPr/>
        </p:nvSpPr>
        <p:spPr>
          <a:xfrm>
            <a:off x="1700704" y="3841517"/>
            <a:ext cx="823680" cy="823680"/>
          </a:xfrm>
          <a:prstGeom prst="ellipse">
            <a:avLst/>
          </a:prstGeom>
          <a:gradFill>
            <a:gsLst>
              <a:gs pos="0">
                <a:srgbClr val="B0500F"/>
              </a:gs>
              <a:gs pos="100000">
                <a:srgbClr val="F4B183"/>
              </a:gs>
            </a:gsLst>
            <a:lin ang="16200000" scaled="0"/>
          </a:gradFill>
          <a:ln w="12700" cap="flat" cmpd="sng">
            <a:solidFill>
              <a:srgbClr val="808080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6336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74"/>
          <p:cNvSpPr/>
          <p:nvPr/>
        </p:nvSpPr>
        <p:spPr>
          <a:xfrm>
            <a:off x="1779711" y="4014703"/>
            <a:ext cx="687240" cy="45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-UA" sz="2400" b="0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-3х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p74"/>
          <p:cNvSpPr/>
          <p:nvPr/>
        </p:nvSpPr>
        <p:spPr>
          <a:xfrm>
            <a:off x="4003560" y="759960"/>
            <a:ext cx="3594600" cy="737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uk-UA" sz="1050" b="0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Станом на 1 березня 2025 року в присадибному і промисловому секторі України </a:t>
            </a:r>
            <a:r>
              <a:rPr lang="uk-UA" sz="1050" b="1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утримується 2 млн 82,2 тис. голів ВРХ</a:t>
            </a:r>
            <a:r>
              <a:rPr lang="uk-UA" sz="1050" b="0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, у тому числі 1 млн 150,1 тис. корів. </a:t>
            </a:r>
            <a:r>
              <a:rPr lang="uk-UA" sz="1050" b="0" i="0" u="sng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  <a:hlinkClick r:id="rId6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АВМ</a:t>
            </a:r>
            <a:endParaRPr sz="1050" b="0" i="0" u="none" strike="noStrike" cap="none">
              <a:solidFill>
                <a:srgbClr val="54644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4" name="Google Shape;404;p74"/>
          <p:cNvSpPr/>
          <p:nvPr/>
        </p:nvSpPr>
        <p:spPr>
          <a:xfrm>
            <a:off x="9120105" y="128522"/>
            <a:ext cx="1857600" cy="3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uk-UA" sz="1800" b="0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Перспективи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p74"/>
          <p:cNvSpPr/>
          <p:nvPr/>
        </p:nvSpPr>
        <p:spPr>
          <a:xfrm>
            <a:off x="8251200" y="780120"/>
            <a:ext cx="3716280" cy="5943960"/>
          </a:xfrm>
          <a:prstGeom prst="rect">
            <a:avLst/>
          </a:prstGeom>
          <a:solidFill>
            <a:srgbClr val="D8D8D8">
              <a:alpha val="52156"/>
            </a:srgbClr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06" name="Google Shape;406;p74"/>
          <p:cNvCxnSpPr/>
          <p:nvPr/>
        </p:nvCxnSpPr>
        <p:spPr>
          <a:xfrm flipH="1">
            <a:off x="7925400" y="814320"/>
            <a:ext cx="57240" cy="584928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07" name="Google Shape;407;p74"/>
          <p:cNvSpPr/>
          <p:nvPr/>
        </p:nvSpPr>
        <p:spPr>
          <a:xfrm>
            <a:off x="3980520" y="1480667"/>
            <a:ext cx="3652560" cy="57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uk-UA" sz="1050" b="0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Близько 44% тварин утримується на промислових підприємствах, а 56% – в господарствах населення.</a:t>
            </a:r>
            <a:r>
              <a:rPr lang="uk-UA" sz="1050" b="0" i="0" u="sng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  <a:hlinkClick r:id="rId6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 АВМ</a:t>
            </a:r>
            <a:endParaRPr sz="1050" b="0" i="0" u="none" strike="noStrike" cap="none">
              <a:solidFill>
                <a:srgbClr val="54644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8" name="Google Shape;408;p74"/>
          <p:cNvSpPr/>
          <p:nvPr/>
        </p:nvSpPr>
        <p:spPr>
          <a:xfrm>
            <a:off x="3840480" y="1515587"/>
            <a:ext cx="200880" cy="200880"/>
          </a:xfrm>
          <a:prstGeom prst="ellipse">
            <a:avLst/>
          </a:prstGeom>
          <a:solidFill>
            <a:srgbClr val="FF9933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74"/>
          <p:cNvSpPr/>
          <p:nvPr/>
        </p:nvSpPr>
        <p:spPr>
          <a:xfrm>
            <a:off x="4010940" y="2083753"/>
            <a:ext cx="3674880" cy="1868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uk-UA" sz="1050" b="0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За попередніми даними Мінагро, в лютому 2025 року </a:t>
            </a:r>
            <a:r>
              <a:rPr lang="uk-UA" sz="1050" b="0" i="0" u="none" strike="noStrike" cap="none">
                <a:solidFill>
                  <a:srgbClr val="548135"/>
                </a:solidFill>
                <a:latin typeface="Montserrat"/>
                <a:ea typeface="Montserrat"/>
                <a:cs typeface="Montserrat"/>
                <a:sym typeface="Montserrat"/>
              </a:rPr>
              <a:t>господарства</a:t>
            </a:r>
            <a:r>
              <a:rPr lang="uk-UA" sz="1050" b="0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 усіх категорій виробили 439 тис. т молока-сировини, що на 14 тис. т менше (-3%) відносно січня 2025 року і на 24 тис. т менше (-5%) відносно лютого 2024 року. В січні-лютому 2025 року обсяги надою в Україні становили 891 тис. т, що на 32 тис. т (-4%) менше відносно минулорічного періоду. </a:t>
            </a:r>
            <a:r>
              <a:rPr lang="uk-UA" sz="1050" b="1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В лютому 2025 року частка підприємств у виробництві молока-сировини склала 55%, а господарств населення – 45%. </a:t>
            </a:r>
            <a:r>
              <a:rPr lang="uk-UA" sz="1050" b="0" i="0" u="sng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  <a:hlinkClick r:id="rId7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АВМ</a:t>
            </a:r>
            <a:endParaRPr sz="1050" b="0" i="0" u="none" strike="noStrike" cap="none">
              <a:solidFill>
                <a:srgbClr val="54644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0" name="Google Shape;410;p74"/>
          <p:cNvSpPr/>
          <p:nvPr/>
        </p:nvSpPr>
        <p:spPr>
          <a:xfrm>
            <a:off x="3840480" y="2123286"/>
            <a:ext cx="200880" cy="200880"/>
          </a:xfrm>
          <a:prstGeom prst="ellipse">
            <a:avLst/>
          </a:prstGeom>
          <a:solidFill>
            <a:srgbClr val="FF9933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74"/>
          <p:cNvSpPr/>
          <p:nvPr/>
        </p:nvSpPr>
        <p:spPr>
          <a:xfrm>
            <a:off x="4003560" y="3940897"/>
            <a:ext cx="3651840" cy="106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uk-UA" sz="1050" b="0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На початок березня </a:t>
            </a:r>
            <a:r>
              <a:rPr lang="uk-UA" sz="1050" b="1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середньовиважена ціна трьох ґатунків становила 16,20 грн./кг без ПДВ</a:t>
            </a:r>
            <a:r>
              <a:rPr lang="uk-UA" sz="1050" b="0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, що на 40 коп. менше ніж місяць тому. В перерахунку на євро ціни на молоко-сировину в Україні вищі ніж в Новій Зеландії та країнах Південної Америки. </a:t>
            </a:r>
            <a:r>
              <a:rPr lang="uk-UA" sz="1050" b="0" i="0" u="sng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  <a:hlinkClick r:id="rId8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АВМ</a:t>
            </a:r>
            <a:endParaRPr sz="1050" b="0" i="0" u="none" strike="noStrike" cap="none">
              <a:solidFill>
                <a:srgbClr val="54644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2" name="Google Shape;412;p74"/>
          <p:cNvSpPr/>
          <p:nvPr/>
        </p:nvSpPr>
        <p:spPr>
          <a:xfrm>
            <a:off x="3840480" y="3964657"/>
            <a:ext cx="200880" cy="200880"/>
          </a:xfrm>
          <a:prstGeom prst="ellipse">
            <a:avLst/>
          </a:prstGeom>
          <a:solidFill>
            <a:srgbClr val="FF9933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74"/>
          <p:cNvSpPr/>
          <p:nvPr/>
        </p:nvSpPr>
        <p:spPr>
          <a:xfrm>
            <a:off x="8312040" y="883215"/>
            <a:ext cx="3594600" cy="569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uk-UA" sz="1050" b="0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Молоко згідно українського законодавства відноситься до </a:t>
            </a:r>
            <a:r>
              <a:rPr lang="uk-UA" sz="1050" b="1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соціальнозначущих продуктів </a:t>
            </a:r>
            <a:r>
              <a:rPr lang="uk-UA" sz="1050" b="0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і включено в розрахунок споживчого кошика.</a:t>
            </a: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" name="Google Shape;414;p74"/>
          <p:cNvSpPr/>
          <p:nvPr/>
        </p:nvSpPr>
        <p:spPr>
          <a:xfrm>
            <a:off x="8147880" y="910935"/>
            <a:ext cx="200880" cy="200880"/>
          </a:xfrm>
          <a:prstGeom prst="ellipse">
            <a:avLst/>
          </a:prstGeom>
          <a:solidFill>
            <a:srgbClr val="FF9933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74"/>
          <p:cNvSpPr/>
          <p:nvPr/>
        </p:nvSpPr>
        <p:spPr>
          <a:xfrm>
            <a:off x="4010940" y="5005455"/>
            <a:ext cx="3651840" cy="1245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uk-UA" sz="1050" b="0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Сальдо експорту-імпорту у лютому-2025 позитивне: $2,8 млн – проти -$3,4 млн у січні 2025 року та -$22,6 млн у грудні 2024 року.</a:t>
            </a:r>
            <a:br>
              <a:rPr lang="uk-UA" sz="1050" b="0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uk-UA" sz="1050" b="0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Обсяги експорту у вартісному виразі у лютому 2025 року перевищували обсяги імпорту на 13% (у січні 2025 року – 0,85 рази, грудні 2024 року – 0,41 рази). </a:t>
            </a:r>
            <a:r>
              <a:rPr lang="uk-UA" sz="1050" b="0" i="0" u="sng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  <a:hlinkClick r:id="rId9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Open4Business</a:t>
            </a:r>
            <a:endParaRPr sz="1050" b="0" i="0" u="none" strike="noStrike" cap="none">
              <a:solidFill>
                <a:srgbClr val="54644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6" name="Google Shape;416;p74"/>
          <p:cNvSpPr/>
          <p:nvPr/>
        </p:nvSpPr>
        <p:spPr>
          <a:xfrm>
            <a:off x="3847860" y="5029215"/>
            <a:ext cx="200880" cy="200880"/>
          </a:xfrm>
          <a:prstGeom prst="ellipse">
            <a:avLst/>
          </a:prstGeom>
          <a:solidFill>
            <a:srgbClr val="FF9933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74"/>
          <p:cNvSpPr/>
          <p:nvPr/>
        </p:nvSpPr>
        <p:spPr>
          <a:xfrm>
            <a:off x="8312040" y="1466327"/>
            <a:ext cx="3594600" cy="57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uk-UA" sz="1050" b="0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В Державному бюджеті </a:t>
            </a:r>
            <a:r>
              <a:rPr lang="uk-UA" sz="1050" b="1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на 2025 рік закладено 1 млрд грн саме для розвитку тваринництва і агропереробки.</a:t>
            </a:r>
            <a:endParaRPr sz="1050" b="1" i="0" u="none" strike="noStrike" cap="none">
              <a:solidFill>
                <a:srgbClr val="54644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8" name="Google Shape;418;p74"/>
          <p:cNvSpPr/>
          <p:nvPr/>
        </p:nvSpPr>
        <p:spPr>
          <a:xfrm>
            <a:off x="8147880" y="1494047"/>
            <a:ext cx="200880" cy="200880"/>
          </a:xfrm>
          <a:prstGeom prst="ellipse">
            <a:avLst/>
          </a:prstGeom>
          <a:solidFill>
            <a:srgbClr val="FF9933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74"/>
          <p:cNvSpPr/>
          <p:nvPr/>
        </p:nvSpPr>
        <p:spPr>
          <a:xfrm>
            <a:off x="8312040" y="2107797"/>
            <a:ext cx="3594600" cy="898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uk-UA" sz="1050" b="0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Запроваджена ініціатива Першої леді, Україна стає країною, яка запроваджує </a:t>
            </a:r>
            <a:r>
              <a:rPr lang="uk-UA" sz="1050" b="1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молоко, як обов’язковий продукт в шкільному харчуванні </a:t>
            </a:r>
            <a:r>
              <a:rPr lang="uk-UA" sz="1050" b="0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- з 1-4 класів і порції - по 200 мілілітрів на день.</a:t>
            </a:r>
            <a:endParaRPr sz="1050" b="0" i="0" u="none" strike="noStrike" cap="none">
              <a:solidFill>
                <a:srgbClr val="54644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0" name="Google Shape;420;p74"/>
          <p:cNvSpPr/>
          <p:nvPr/>
        </p:nvSpPr>
        <p:spPr>
          <a:xfrm>
            <a:off x="8147880" y="2135517"/>
            <a:ext cx="200880" cy="200880"/>
          </a:xfrm>
          <a:prstGeom prst="ellipse">
            <a:avLst/>
          </a:prstGeom>
          <a:solidFill>
            <a:srgbClr val="FF9933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74"/>
          <p:cNvSpPr/>
          <p:nvPr/>
        </p:nvSpPr>
        <p:spPr>
          <a:xfrm>
            <a:off x="8312040" y="3106868"/>
            <a:ext cx="3594600" cy="898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uk-UA" sz="1050" b="0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Вже </a:t>
            </a:r>
            <a:r>
              <a:rPr lang="uk-UA" sz="1050" b="1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60 українських молочних заводів акредитовані в ЄС </a:t>
            </a:r>
            <a:r>
              <a:rPr lang="uk-UA" sz="1050" b="0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і ця кількість буде зростати. 8 виробників морозива, 52 підприємства, які виготовляють сире молоко, молочні продукти, морозиво та продукти на його основі.</a:t>
            </a:r>
            <a:endParaRPr sz="1050" b="0" i="0" u="none" strike="noStrike" cap="none">
              <a:solidFill>
                <a:srgbClr val="54644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2" name="Google Shape;422;p74"/>
          <p:cNvSpPr/>
          <p:nvPr/>
        </p:nvSpPr>
        <p:spPr>
          <a:xfrm>
            <a:off x="8147880" y="3134588"/>
            <a:ext cx="200880" cy="200880"/>
          </a:xfrm>
          <a:prstGeom prst="ellipse">
            <a:avLst/>
          </a:prstGeom>
          <a:solidFill>
            <a:srgbClr val="FF9933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74"/>
          <p:cNvSpPr/>
          <p:nvPr/>
        </p:nvSpPr>
        <p:spPr>
          <a:xfrm>
            <a:off x="8312040" y="4063474"/>
            <a:ext cx="3594600" cy="898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uk-UA" sz="1050" b="1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Фактором зниження цін на молоко-сировину </a:t>
            </a:r>
            <a:r>
              <a:rPr lang="uk-UA" sz="1050" b="0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в Україні може стати відміна 5 червня 2025 року з боку ЄС пільгового митного режиму для сільгосппродукції українського виробництва, у тому числі молочних продуктів.</a:t>
            </a:r>
            <a:endParaRPr sz="1050" b="0" i="0" u="none" strike="noStrike" cap="none">
              <a:solidFill>
                <a:srgbClr val="54644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4" name="Google Shape;424;p74"/>
          <p:cNvSpPr/>
          <p:nvPr/>
        </p:nvSpPr>
        <p:spPr>
          <a:xfrm>
            <a:off x="8147880" y="4091194"/>
            <a:ext cx="200880" cy="200880"/>
          </a:xfrm>
          <a:prstGeom prst="ellipse">
            <a:avLst/>
          </a:prstGeom>
          <a:solidFill>
            <a:srgbClr val="FF9933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74"/>
          <p:cNvSpPr/>
          <p:nvPr/>
        </p:nvSpPr>
        <p:spPr>
          <a:xfrm>
            <a:off x="8312040" y="5074183"/>
            <a:ext cx="3594600" cy="1221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uk-UA" sz="1050" b="1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Один з пріоритетів роботи Міністерства аграрної політики та продовольства України – це розвиток тваринництва</a:t>
            </a:r>
            <a:r>
              <a:rPr lang="uk-UA" sz="1050" b="0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, оскільки саме ця галузь агровиробництва є однією з найперспективніших на світовому ринку. Про це в інтерв’ю </a:t>
            </a:r>
            <a:r>
              <a:rPr lang="uk-UA" sz="1050" b="0" i="0" u="sng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  <a:hlinkClick r:id="rId10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«ЛігаЗакон»</a:t>
            </a:r>
            <a:r>
              <a:rPr lang="uk-UA" sz="1050" b="0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 розповів Міністр агрополітики Віталій Коваль.</a:t>
            </a:r>
            <a:endParaRPr sz="1050" b="0" i="0" u="none" strike="noStrike" cap="none">
              <a:solidFill>
                <a:srgbClr val="54644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6" name="Google Shape;426;p74"/>
          <p:cNvSpPr/>
          <p:nvPr/>
        </p:nvSpPr>
        <p:spPr>
          <a:xfrm>
            <a:off x="8147880" y="5101903"/>
            <a:ext cx="200880" cy="200880"/>
          </a:xfrm>
          <a:prstGeom prst="ellipse">
            <a:avLst/>
          </a:prstGeom>
          <a:solidFill>
            <a:srgbClr val="FF9933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74"/>
          <p:cNvSpPr/>
          <p:nvPr/>
        </p:nvSpPr>
        <p:spPr>
          <a:xfrm>
            <a:off x="1820933" y="5486066"/>
            <a:ext cx="539496" cy="231454"/>
          </a:xfrm>
          <a:prstGeom prst="rect">
            <a:avLst/>
          </a:prstGeom>
          <a:solidFill>
            <a:srgbClr val="D2741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3"/>
          <p:cNvSpPr/>
          <p:nvPr/>
        </p:nvSpPr>
        <p:spPr>
          <a:xfrm>
            <a:off x="-8275" y="3328925"/>
            <a:ext cx="12200400" cy="1383900"/>
          </a:xfrm>
          <a:prstGeom prst="rect">
            <a:avLst/>
          </a:prstGeom>
          <a:solidFill>
            <a:srgbClr val="C0672B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4" name="Google Shape;43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3035880" cy="3328924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3"/>
          <p:cNvSpPr/>
          <p:nvPr/>
        </p:nvSpPr>
        <p:spPr>
          <a:xfrm>
            <a:off x="3331800" y="533880"/>
            <a:ext cx="8559000" cy="1533240"/>
          </a:xfrm>
          <a:prstGeom prst="rect">
            <a:avLst/>
          </a:prstGeom>
          <a:solidFill>
            <a:srgbClr val="D8D8D8">
              <a:alpha val="52156"/>
            </a:srgbClr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3"/>
          <p:cNvSpPr/>
          <p:nvPr/>
        </p:nvSpPr>
        <p:spPr>
          <a:xfrm rot="-5046000" flipH="1">
            <a:off x="2790280" y="132070"/>
            <a:ext cx="609120" cy="380880"/>
          </a:xfrm>
          <a:prstGeom prst="flowChartManualInput">
            <a:avLst/>
          </a:prstGeom>
          <a:solidFill>
            <a:srgbClr val="C0672B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3"/>
          <p:cNvSpPr/>
          <p:nvPr/>
        </p:nvSpPr>
        <p:spPr>
          <a:xfrm rot="-5046000" flipH="1">
            <a:off x="3233800" y="132070"/>
            <a:ext cx="609120" cy="380880"/>
          </a:xfrm>
          <a:prstGeom prst="flowChartManualInput">
            <a:avLst/>
          </a:prstGeom>
          <a:solidFill>
            <a:srgbClr val="C0672B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3"/>
          <p:cNvSpPr/>
          <p:nvPr/>
        </p:nvSpPr>
        <p:spPr>
          <a:xfrm>
            <a:off x="3453480" y="637920"/>
            <a:ext cx="8342280" cy="1383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uk-UA" sz="2800" b="0" i="0" u="none" strike="noStrike" cap="none">
                <a:solidFill>
                  <a:srgbClr val="54644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Ключ до сталого розвитку сільського господарства у підтримці дрібних фермерів</a:t>
            </a: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3"/>
          <p:cNvSpPr/>
          <p:nvPr/>
        </p:nvSpPr>
        <p:spPr>
          <a:xfrm rot="4815000" flipH="1">
            <a:off x="10904300" y="1833230"/>
            <a:ext cx="609480" cy="380160"/>
          </a:xfrm>
          <a:prstGeom prst="flowChartManualInput">
            <a:avLst/>
          </a:prstGeom>
          <a:solidFill>
            <a:srgbClr val="C0672B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3"/>
          <p:cNvSpPr/>
          <p:nvPr/>
        </p:nvSpPr>
        <p:spPr>
          <a:xfrm rot="4815000" flipH="1">
            <a:off x="11347460" y="1833230"/>
            <a:ext cx="609480" cy="380160"/>
          </a:xfrm>
          <a:prstGeom prst="flowChartManualInput">
            <a:avLst/>
          </a:prstGeom>
          <a:solidFill>
            <a:srgbClr val="C0672B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3"/>
          <p:cNvSpPr/>
          <p:nvPr/>
        </p:nvSpPr>
        <p:spPr>
          <a:xfrm>
            <a:off x="3194640" y="2355840"/>
            <a:ext cx="1699560" cy="821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-UA" sz="2400" b="0" i="1" u="none" strike="noStrike" cap="none">
                <a:solidFill>
                  <a:srgbClr val="5C6B51"/>
                </a:solidFill>
                <a:latin typeface="Montserrat"/>
                <a:ea typeface="Montserrat"/>
                <a:cs typeface="Montserrat"/>
                <a:sym typeface="Montserrat"/>
              </a:rPr>
              <a:t>Говард Баффет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p3"/>
          <p:cNvSpPr/>
          <p:nvPr/>
        </p:nvSpPr>
        <p:spPr>
          <a:xfrm>
            <a:off x="227160" y="3328920"/>
            <a:ext cx="11664000" cy="1369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uk-UA" sz="2800" b="0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Сімейні молочні ферми – це найбільш стала та стійка форма ведення діяльності в сільському господарства у світі.</a:t>
            </a: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p3"/>
          <p:cNvSpPr/>
          <p:nvPr/>
        </p:nvSpPr>
        <p:spPr>
          <a:xfrm>
            <a:off x="265320" y="4981680"/>
            <a:ext cx="11625480" cy="1186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uk-UA" sz="1800" b="0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Майже всі з 438 000 молочних ферм у Європі, є сімейними підприємствами. Dairy Farmers of America в США – одне з найбільших молочних підприємств у світі, є нічим іншим як кооперативом, який складається з 13 000 сімейних молочних ферм. Така форма ведення сільського господарства є найбільш популярною в Німеччині та Польщі.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366e2101d79_0_129"/>
          <p:cNvSpPr/>
          <p:nvPr/>
        </p:nvSpPr>
        <p:spPr>
          <a:xfrm>
            <a:off x="0" y="228960"/>
            <a:ext cx="7440900" cy="829500"/>
          </a:xfrm>
          <a:prstGeom prst="rect">
            <a:avLst/>
          </a:prstGeom>
          <a:solidFill>
            <a:srgbClr val="C0672B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g366e2101d79_0_129"/>
          <p:cNvSpPr txBox="1">
            <a:spLocks noGrp="1"/>
          </p:cNvSpPr>
          <p:nvPr>
            <p:ph type="title"/>
          </p:nvPr>
        </p:nvSpPr>
        <p:spPr>
          <a:xfrm>
            <a:off x="207861" y="45454"/>
            <a:ext cx="673440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uk-UA" sz="4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З чого все починалося?</a:t>
            </a:r>
            <a:endParaRPr sz="40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450" name="Google Shape;450;g366e2101d79_0_1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4963" y="1619251"/>
            <a:ext cx="2080664" cy="1543050"/>
          </a:xfrm>
          <a:prstGeom prst="rect">
            <a:avLst/>
          </a:prstGeom>
          <a:noFill/>
          <a:ln>
            <a:noFill/>
          </a:ln>
        </p:spPr>
      </p:pic>
      <p:sp>
        <p:nvSpPr>
          <p:cNvPr id="451" name="Google Shape;451;g366e2101d79_0_129"/>
          <p:cNvSpPr/>
          <p:nvPr/>
        </p:nvSpPr>
        <p:spPr>
          <a:xfrm>
            <a:off x="334963" y="3320570"/>
            <a:ext cx="2080800" cy="7488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g366e2101d79_0_129"/>
          <p:cNvSpPr/>
          <p:nvPr/>
        </p:nvSpPr>
        <p:spPr>
          <a:xfrm>
            <a:off x="350450" y="3279238"/>
            <a:ext cx="2080800" cy="8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-UA"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Перша ферма проєкту – СМФ «Відродження»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-UA"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с. Стара Мощаниця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-UA"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2017 р</a:t>
            </a:r>
            <a:endParaRPr/>
          </a:p>
        </p:txBody>
      </p:sp>
      <p:pic>
        <p:nvPicPr>
          <p:cNvPr id="453" name="Google Shape;453;g366e2101d79_0_129" descr="\\ts\DOC\ДІ\Market\Milk\СМФ\FOTO_video\Юрчук Хм\Фото Світанок\DSC_1187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95574" y="1619251"/>
            <a:ext cx="1261493" cy="1535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4" name="Google Shape;454;g366e2101d79_0_129" descr="\\ts\DOC\ДІ\Market\Milk\СМФ\FOTO_video\Гуменюк Хм\Фото Лісова пісня\DSC_1266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31541" y="1606219"/>
            <a:ext cx="1147843" cy="15473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5" name="Google Shape;455;g366e2101d79_0_12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653925" y="1623971"/>
            <a:ext cx="1148459" cy="1531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g366e2101d79_0_12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078983" y="1626848"/>
            <a:ext cx="1167870" cy="1535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g366e2101d79_0_12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521327" y="1616533"/>
            <a:ext cx="1147843" cy="155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g366e2101d79_0_12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954448" y="1616532"/>
            <a:ext cx="1249776" cy="1554201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Google Shape;459;g366e2101d79_0_129"/>
          <p:cNvSpPr/>
          <p:nvPr/>
        </p:nvSpPr>
        <p:spPr>
          <a:xfrm>
            <a:off x="2680088" y="3320570"/>
            <a:ext cx="8524200" cy="7488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g366e2101d79_0_129"/>
          <p:cNvSpPr/>
          <p:nvPr/>
        </p:nvSpPr>
        <p:spPr>
          <a:xfrm>
            <a:off x="2695574" y="3429000"/>
            <a:ext cx="8096400" cy="5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-UA" sz="2800" b="0" i="0" u="none" strike="noStrike" cap="none" dirty="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Станом на </a:t>
            </a:r>
            <a:r>
              <a:rPr lang="uk-UA" sz="2800" dirty="0" smtClean="0">
                <a:latin typeface="Montserrat SemiBold"/>
                <a:ea typeface="Montserrat SemiBold"/>
                <a:cs typeface="Montserrat SemiBold"/>
                <a:sym typeface="Montserrat SemiBold"/>
              </a:rPr>
              <a:t>01</a:t>
            </a:r>
            <a:r>
              <a:rPr lang="uk-UA" sz="2800" b="0" i="0" u="none" strike="noStrike" cap="none" dirty="0" smtClean="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.10.2025 </a:t>
            </a:r>
            <a:r>
              <a:rPr lang="uk-UA" sz="2800" b="0" i="0" u="none" strike="noStrike" cap="none" dirty="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– </a:t>
            </a:r>
            <a:r>
              <a:rPr lang="uk-UA" sz="2800" b="0" i="0" u="none" strike="noStrike" cap="none" dirty="0" smtClean="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311 </a:t>
            </a:r>
            <a:r>
              <a:rPr lang="uk-UA" sz="2800" b="0" i="0" u="none" strike="noStrike" cap="none" dirty="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ферм</a:t>
            </a:r>
            <a:endParaRPr sz="2800" b="0" i="0" u="none" strike="noStrike" cap="none" dirty="0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461" name="Google Shape;461;g366e2101d79_0_129"/>
          <p:cNvSpPr txBox="1"/>
          <p:nvPr/>
        </p:nvSpPr>
        <p:spPr>
          <a:xfrm>
            <a:off x="334962" y="4391195"/>
            <a:ext cx="11522100" cy="19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-UA" sz="1400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У 2019 році, за фінансової підтримки Уряду Швеції та ПРООН в Україні, було реалізовано окрему ініціативу — проєкт </a:t>
            </a:r>
            <a:r>
              <a:rPr lang="uk-UA" sz="1400" b="0" i="0" u="sng" strike="noStrike" cap="none" dirty="0">
                <a:solidFill>
                  <a:srgbClr val="0000FF"/>
                </a:solidFill>
                <a:latin typeface="Montserrat"/>
                <a:ea typeface="Montserrat"/>
                <a:cs typeface="Montserrat"/>
                <a:sym typeface="Montserrat"/>
                <a:hlinkClick r:id="rId10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«Сімейні молочні ферми – Добробут людей та сталий розвиток села»</a:t>
            </a:r>
            <a:r>
              <a:rPr lang="uk-UA" sz="1400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у рамках якого відкрито чотири демонстраційні ферми</a:t>
            </a:r>
            <a:endParaRPr sz="1400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-UA" sz="1400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1) с. </a:t>
            </a:r>
            <a:r>
              <a:rPr lang="uk-UA" sz="1400" b="0" i="0" u="none" strike="noStrike" cap="non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Аркадіївці</a:t>
            </a:r>
            <a:r>
              <a:rPr lang="uk-UA" sz="1400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Хмельницький р-н, Хмельницька </a:t>
            </a:r>
            <a:r>
              <a:rPr lang="uk-UA" sz="1400" b="0" i="0" u="none" strike="noStrike" cap="non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обл</a:t>
            </a:r>
            <a:r>
              <a:rPr lang="uk-UA" sz="1400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«У Бойків», </a:t>
            </a:r>
            <a:endParaRPr sz="1400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-UA" sz="1400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2) с. </a:t>
            </a:r>
            <a:r>
              <a:rPr lang="uk-UA" sz="1400" b="0" i="0" u="none" strike="noStrike" cap="non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Буща</a:t>
            </a:r>
            <a:r>
              <a:rPr lang="uk-UA" sz="1400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Рівненський р-н, Рівненська обл. «</a:t>
            </a:r>
            <a:r>
              <a:rPr lang="uk-UA" sz="1400" b="0" i="0" u="none" strike="noStrike" cap="non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Юнікасоль</a:t>
            </a:r>
            <a:r>
              <a:rPr lang="uk-UA" sz="1400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», </a:t>
            </a:r>
            <a:endParaRPr sz="1400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-UA" sz="1400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3) с. </a:t>
            </a:r>
            <a:r>
              <a:rPr lang="uk-UA" sz="1400" b="0" i="0" u="none" strike="noStrike" cap="non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Рачин</a:t>
            </a:r>
            <a:r>
              <a:rPr lang="uk-UA" sz="1400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Луцький р-н, Волинська обл. «Молочне диво»,</a:t>
            </a:r>
            <a:endParaRPr sz="1400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uk-UA" sz="1400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4) с. </a:t>
            </a:r>
            <a:r>
              <a:rPr lang="uk-UA" sz="1400" b="0" i="0" u="none" strike="noStrike" cap="non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Дорофіївка</a:t>
            </a:r>
            <a:r>
              <a:rPr lang="uk-UA" sz="1400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Тернопільський р-н, Тернопільської обл. «Поділля Еко </a:t>
            </a:r>
            <a:r>
              <a:rPr lang="uk-UA" sz="1400" b="0" i="0" u="none" strike="noStrike" cap="non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Мілк</a:t>
            </a:r>
            <a:r>
              <a:rPr lang="uk-UA" sz="1400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». </a:t>
            </a:r>
            <a:endParaRPr sz="1400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62" name="Google Shape;462;g366e2101d79_0_12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884258" y="5000625"/>
            <a:ext cx="571500" cy="116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366e2101d79_0_243"/>
          <p:cNvSpPr/>
          <p:nvPr/>
        </p:nvSpPr>
        <p:spPr>
          <a:xfrm>
            <a:off x="4145040" y="1687320"/>
            <a:ext cx="3582000" cy="4417500"/>
          </a:xfrm>
          <a:prstGeom prst="rect">
            <a:avLst/>
          </a:prstGeom>
          <a:solidFill>
            <a:srgbClr val="46543B">
              <a:alpha val="63140"/>
            </a:srgbClr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" name="Google Shape;468;g366e2101d79_0_243"/>
          <p:cNvSpPr/>
          <p:nvPr/>
        </p:nvSpPr>
        <p:spPr>
          <a:xfrm>
            <a:off x="8008920" y="1685160"/>
            <a:ext cx="3847200" cy="4417500"/>
          </a:xfrm>
          <a:prstGeom prst="rect">
            <a:avLst/>
          </a:prstGeom>
          <a:solidFill>
            <a:srgbClr val="46543B">
              <a:alpha val="87060"/>
            </a:srgbClr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9" name="Google Shape;469;g366e2101d79_0_243"/>
          <p:cNvSpPr/>
          <p:nvPr/>
        </p:nvSpPr>
        <p:spPr>
          <a:xfrm>
            <a:off x="437760" y="1685160"/>
            <a:ext cx="3437700" cy="4417500"/>
          </a:xfrm>
          <a:prstGeom prst="rect">
            <a:avLst/>
          </a:prstGeom>
          <a:solidFill>
            <a:srgbClr val="46543B">
              <a:alpha val="63140"/>
            </a:srgbClr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g366e2101d79_0_243"/>
          <p:cNvSpPr/>
          <p:nvPr/>
        </p:nvSpPr>
        <p:spPr>
          <a:xfrm>
            <a:off x="4148280" y="959760"/>
            <a:ext cx="3588900" cy="7233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g366e2101d79_0_243"/>
          <p:cNvSpPr/>
          <p:nvPr/>
        </p:nvSpPr>
        <p:spPr>
          <a:xfrm>
            <a:off x="8011800" y="957240"/>
            <a:ext cx="3847200" cy="7266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g366e2101d79_0_243"/>
          <p:cNvSpPr/>
          <p:nvPr/>
        </p:nvSpPr>
        <p:spPr>
          <a:xfrm>
            <a:off x="452160" y="967320"/>
            <a:ext cx="3423300" cy="7131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g366e2101d79_0_243"/>
          <p:cNvSpPr/>
          <p:nvPr/>
        </p:nvSpPr>
        <p:spPr>
          <a:xfrm>
            <a:off x="0" y="6222600"/>
            <a:ext cx="12191100" cy="4944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4" name="Google Shape;474;g366e2101d79_0_243"/>
          <p:cNvSpPr/>
          <p:nvPr/>
        </p:nvSpPr>
        <p:spPr>
          <a:xfrm>
            <a:off x="498240" y="6249600"/>
            <a:ext cx="5041500" cy="4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2025" tIns="60825" rIns="122025" bIns="608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uk-UA" sz="2000" dirty="0">
                <a:solidFill>
                  <a:srgbClr val="C0672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Станом </a:t>
            </a:r>
            <a:r>
              <a:rPr lang="uk-UA" sz="2000" b="0" i="0" u="none" strike="noStrike" cap="none" dirty="0">
                <a:solidFill>
                  <a:srgbClr val="C0672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на </a:t>
            </a:r>
            <a:r>
              <a:rPr lang="uk-UA" sz="2000" dirty="0" smtClean="0">
                <a:solidFill>
                  <a:srgbClr val="C0672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01. 10. </a:t>
            </a:r>
            <a:r>
              <a:rPr lang="uk-UA" sz="2000" b="0" i="0" u="none" strike="noStrike" cap="none" dirty="0" smtClean="0">
                <a:solidFill>
                  <a:srgbClr val="C0672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2025 </a:t>
            </a:r>
            <a:r>
              <a:rPr lang="uk-UA" sz="2000" b="0" i="0" u="none" strike="noStrike" cap="none" dirty="0">
                <a:solidFill>
                  <a:srgbClr val="C0672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року</a:t>
            </a: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475;g366e2101d79_0_243"/>
          <p:cNvSpPr/>
          <p:nvPr/>
        </p:nvSpPr>
        <p:spPr>
          <a:xfrm>
            <a:off x="619200" y="2059920"/>
            <a:ext cx="1202400" cy="1202400"/>
          </a:xfrm>
          <a:prstGeom prst="ellipse">
            <a:avLst/>
          </a:prstGeom>
          <a:solidFill>
            <a:srgbClr val="C0672B"/>
          </a:solidFill>
          <a:ln w="12700" cap="flat" cmpd="sng">
            <a:solidFill>
              <a:srgbClr val="ECC56F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6336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6" name="Google Shape;476;g366e2101d79_0_243"/>
          <p:cNvSpPr/>
          <p:nvPr/>
        </p:nvSpPr>
        <p:spPr>
          <a:xfrm>
            <a:off x="1949400" y="1905120"/>
            <a:ext cx="2054400" cy="128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2025" tIns="122025" rIns="122025" bIns="1220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</a:pPr>
            <a:r>
              <a:rPr lang="uk-UA" sz="6400" b="0" i="0" u="none" strike="noStrike" cap="none" dirty="0" smtClean="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311</a:t>
            </a:r>
            <a:endParaRPr sz="3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uk-UA" sz="1600" b="0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ферм-учасників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7" name="Google Shape;477;g366e2101d79_0_243"/>
          <p:cNvPicPr preferRelativeResize="0"/>
          <p:nvPr/>
        </p:nvPicPr>
        <p:blipFill rotWithShape="1">
          <a:blip r:embed="rId3">
            <a:alphaModFix/>
          </a:blip>
          <a:srcRect t="8973" b="26377"/>
          <a:stretch/>
        </p:blipFill>
        <p:spPr>
          <a:xfrm>
            <a:off x="619200" y="2129400"/>
            <a:ext cx="1202400" cy="1052640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g366e2101d79_0_243"/>
          <p:cNvSpPr/>
          <p:nvPr/>
        </p:nvSpPr>
        <p:spPr>
          <a:xfrm>
            <a:off x="9327533" y="1897586"/>
            <a:ext cx="2389200" cy="19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2025" tIns="122025" rIns="122025" bIns="1220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</a:pPr>
            <a:r>
              <a:rPr lang="uk-UA" sz="6400" b="0" i="0" u="none" strike="noStrike" cap="none" dirty="0" smtClean="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780</a:t>
            </a:r>
            <a:r>
              <a:rPr lang="uk-UA" sz="2800" b="0" i="0" u="none" strike="noStrike" cap="none" dirty="0" smtClean="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+</a:t>
            </a:r>
            <a:endParaRPr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uk-UA" sz="1600" b="0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приватних інвестора долучилося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9" name="Google Shape;479;g366e2101d79_0_243"/>
          <p:cNvSpPr/>
          <p:nvPr/>
        </p:nvSpPr>
        <p:spPr>
          <a:xfrm>
            <a:off x="8076960" y="2049840"/>
            <a:ext cx="1202400" cy="1202400"/>
          </a:xfrm>
          <a:prstGeom prst="ellipse">
            <a:avLst/>
          </a:prstGeom>
          <a:solidFill>
            <a:srgbClr val="C0672B"/>
          </a:solidFill>
          <a:ln w="12700" cap="flat" cmpd="sng">
            <a:solidFill>
              <a:srgbClr val="ECC56F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6336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0" name="Google Shape;480;g366e2101d79_0_2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94400" y="2198160"/>
            <a:ext cx="860760" cy="860760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g366e2101d79_0_243"/>
          <p:cNvSpPr/>
          <p:nvPr/>
        </p:nvSpPr>
        <p:spPr>
          <a:xfrm>
            <a:off x="4319640" y="917640"/>
            <a:ext cx="3348000" cy="4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0"/>
              <a:buFont typeface="Arial"/>
              <a:buNone/>
            </a:pPr>
            <a:r>
              <a:rPr lang="uk-UA" sz="2130" b="0" i="0" u="none" strike="noStrike" cap="none">
                <a:solidFill>
                  <a:srgbClr val="54644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Інвестиційна позика</a:t>
            </a:r>
            <a:endParaRPr sz="213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2" name="Google Shape;482;g366e2101d79_0_243"/>
          <p:cNvSpPr/>
          <p:nvPr/>
        </p:nvSpPr>
        <p:spPr>
          <a:xfrm>
            <a:off x="9255329" y="4483440"/>
            <a:ext cx="2798400" cy="148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2025" tIns="122025" rIns="122025" bIns="1220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uk-UA" sz="4800" b="0" i="0" u="none" strike="noStrike" cap="none" dirty="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₴</a:t>
            </a:r>
            <a:r>
              <a:rPr lang="uk-UA" sz="4800" b="0" i="0" u="none" strike="noStrike" cap="none" dirty="0" smtClean="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125</a:t>
            </a:r>
            <a:r>
              <a:rPr lang="uk-UA" sz="3200" b="0" i="0" u="none" strike="noStrike" cap="none" dirty="0" smtClean="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+</a:t>
            </a:r>
            <a:r>
              <a:rPr lang="uk-UA" sz="4800" b="0" i="0" u="none" strike="noStrike" cap="none" dirty="0" smtClean="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М</a:t>
            </a:r>
            <a:endParaRPr sz="4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uk-UA" sz="1600" b="0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інвестовано 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uk-UA" sz="1600" b="0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 проєкт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83" name="Google Shape;483;g366e2101d79_0_243"/>
          <p:cNvGrpSpPr/>
          <p:nvPr/>
        </p:nvGrpSpPr>
        <p:grpSpPr>
          <a:xfrm>
            <a:off x="8089560" y="4665240"/>
            <a:ext cx="1202400" cy="1223280"/>
            <a:chOff x="8089560" y="4665240"/>
            <a:chExt cx="1202400" cy="1223280"/>
          </a:xfrm>
        </p:grpSpPr>
        <p:sp>
          <p:nvSpPr>
            <p:cNvPr id="484" name="Google Shape;484;g366e2101d79_0_243"/>
            <p:cNvSpPr/>
            <p:nvPr/>
          </p:nvSpPr>
          <p:spPr>
            <a:xfrm>
              <a:off x="8089560" y="4665240"/>
              <a:ext cx="1202400" cy="1202400"/>
            </a:xfrm>
            <a:prstGeom prst="ellipse">
              <a:avLst/>
            </a:prstGeom>
            <a:solidFill>
              <a:srgbClr val="C0672B"/>
            </a:solidFill>
            <a:ln w="12700" cap="flat" cmpd="sng">
              <a:solidFill>
                <a:srgbClr val="ECC56F"/>
              </a:solidFill>
              <a:prstDash val="solid"/>
              <a:miter lim="8000"/>
              <a:headEnd type="none" w="sm" len="sm"/>
              <a:tailEnd type="none" w="sm" len="sm"/>
            </a:ln>
            <a:effectLst>
              <a:outerShdw blurRad="63360" sx="102000" sy="1020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0000" tIns="45000" rIns="90000" bIns="450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85" name="Google Shape;485;g366e2101d79_0_243"/>
            <p:cNvPicPr preferRelativeResize="0"/>
            <p:nvPr/>
          </p:nvPicPr>
          <p:blipFill rotWithShape="1">
            <a:blip r:embed="rId5">
              <a:alphaModFix/>
            </a:blip>
            <a:srcRect t="8976" b="8976"/>
            <a:stretch/>
          </p:blipFill>
          <p:spPr>
            <a:xfrm>
              <a:off x="8193240" y="4867560"/>
              <a:ext cx="995400" cy="102096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86" name="Google Shape;486;g366e2101d79_0_243"/>
          <p:cNvSpPr/>
          <p:nvPr/>
        </p:nvSpPr>
        <p:spPr>
          <a:xfrm>
            <a:off x="619200" y="4654440"/>
            <a:ext cx="1202400" cy="1202400"/>
          </a:xfrm>
          <a:prstGeom prst="ellipse">
            <a:avLst/>
          </a:prstGeom>
          <a:solidFill>
            <a:srgbClr val="C0672B"/>
          </a:solidFill>
          <a:ln w="12700" cap="flat" cmpd="sng">
            <a:solidFill>
              <a:srgbClr val="ECC56F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6336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g366e2101d79_0_243"/>
          <p:cNvSpPr/>
          <p:nvPr/>
        </p:nvSpPr>
        <p:spPr>
          <a:xfrm>
            <a:off x="1989360" y="4439520"/>
            <a:ext cx="1581900" cy="14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2025" tIns="122025" rIns="122025" bIns="1220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</a:pPr>
            <a:r>
              <a:rPr lang="uk-UA" sz="6400" b="0" i="0" u="none" strike="noStrike" cap="none" dirty="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13</a:t>
            </a:r>
            <a:endParaRPr sz="6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uk-UA" sz="1600" b="0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регіонів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8" name="Google Shape;488;g366e2101d79_0_24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4360" y="4754160"/>
            <a:ext cx="994680" cy="994680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g366e2101d79_0_243"/>
          <p:cNvSpPr/>
          <p:nvPr/>
        </p:nvSpPr>
        <p:spPr>
          <a:xfrm>
            <a:off x="5539320" y="1902960"/>
            <a:ext cx="2358300" cy="1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2025" tIns="122025" rIns="122025" bIns="1220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</a:pPr>
            <a:r>
              <a:rPr lang="uk-UA" sz="4800" dirty="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515 </a:t>
            </a:r>
            <a:r>
              <a:rPr lang="uk-UA" sz="3200" b="0" i="0" u="none" strike="noStrike" cap="none" dirty="0" smtClean="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+</a:t>
            </a:r>
            <a:endParaRPr sz="3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uk-UA" sz="1600" b="0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угод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0" name="Google Shape;490;g366e2101d79_0_243"/>
          <p:cNvSpPr/>
          <p:nvPr/>
        </p:nvSpPr>
        <p:spPr>
          <a:xfrm>
            <a:off x="4218480" y="2052360"/>
            <a:ext cx="1202400" cy="1202400"/>
          </a:xfrm>
          <a:prstGeom prst="ellipse">
            <a:avLst/>
          </a:prstGeom>
          <a:solidFill>
            <a:srgbClr val="C0672B"/>
          </a:solidFill>
          <a:ln w="12700" cap="flat" cmpd="sng">
            <a:solidFill>
              <a:srgbClr val="ECC56F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6336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1" name="Google Shape;491;g366e2101d79_0_2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35560" y="2200320"/>
            <a:ext cx="860760" cy="860760"/>
          </a:xfrm>
          <a:prstGeom prst="rect">
            <a:avLst/>
          </a:prstGeom>
          <a:noFill/>
          <a:ln>
            <a:noFill/>
          </a:ln>
        </p:spPr>
      </p:pic>
      <p:sp>
        <p:nvSpPr>
          <p:cNvPr id="492" name="Google Shape;492;g366e2101d79_0_243"/>
          <p:cNvSpPr/>
          <p:nvPr/>
        </p:nvSpPr>
        <p:spPr>
          <a:xfrm>
            <a:off x="5313240" y="4480560"/>
            <a:ext cx="2684100" cy="176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2025" tIns="122025" rIns="122025" bIns="1220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uk-UA" sz="4800" b="0" i="0" u="none" strike="noStrike" cap="none" dirty="0" smtClean="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₴88</a:t>
            </a:r>
            <a:r>
              <a:rPr lang="uk-UA" sz="3200" b="0" i="0" u="none" strike="noStrike" cap="none" dirty="0" smtClean="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+</a:t>
            </a:r>
            <a:r>
              <a:rPr lang="uk-UA" sz="4800" b="0" i="0" u="none" strike="noStrike" cap="none" dirty="0" smtClean="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М</a:t>
            </a:r>
            <a:endParaRPr sz="4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uk-UA" sz="1600" b="0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Залучено - Інвестиційна позика</a:t>
            </a:r>
            <a:endParaRPr sz="1600" b="0" i="0" u="none" strike="noStrike" cap="none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3" name="Google Shape;493;g366e2101d79_0_243"/>
          <p:cNvSpPr/>
          <p:nvPr/>
        </p:nvSpPr>
        <p:spPr>
          <a:xfrm>
            <a:off x="4239720" y="4667760"/>
            <a:ext cx="1202400" cy="1202400"/>
          </a:xfrm>
          <a:prstGeom prst="ellipse">
            <a:avLst/>
          </a:prstGeom>
          <a:solidFill>
            <a:srgbClr val="C0672B"/>
          </a:solidFill>
          <a:ln w="12700" cap="flat" cmpd="sng">
            <a:solidFill>
              <a:srgbClr val="ECC56F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6336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4" name="Google Shape;494;g366e2101d79_0_243"/>
          <p:cNvPicPr preferRelativeResize="0"/>
          <p:nvPr/>
        </p:nvPicPr>
        <p:blipFill rotWithShape="1">
          <a:blip r:embed="rId5">
            <a:alphaModFix/>
          </a:blip>
          <a:srcRect t="8976" b="8976"/>
          <a:stretch/>
        </p:blipFill>
        <p:spPr>
          <a:xfrm>
            <a:off x="4343400" y="4870080"/>
            <a:ext cx="995400" cy="1020960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g366e2101d79_0_243"/>
          <p:cNvSpPr/>
          <p:nvPr/>
        </p:nvSpPr>
        <p:spPr>
          <a:xfrm>
            <a:off x="8178480" y="903960"/>
            <a:ext cx="3418800" cy="4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0"/>
              <a:buFont typeface="Arial"/>
              <a:buNone/>
            </a:pPr>
            <a:r>
              <a:rPr lang="uk-UA" sz="2130" b="0" i="0" u="none" strike="noStrike" cap="none">
                <a:solidFill>
                  <a:srgbClr val="54644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Всього залучено</a:t>
            </a:r>
            <a:endParaRPr sz="2130" b="0" i="0" u="none" strike="noStrike" cap="none">
              <a:solidFill>
                <a:srgbClr val="54644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96" name="Google Shape;496;g366e2101d79_0_243"/>
          <p:cNvSpPr/>
          <p:nvPr/>
        </p:nvSpPr>
        <p:spPr>
          <a:xfrm>
            <a:off x="583560" y="903960"/>
            <a:ext cx="1405800" cy="4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0"/>
              <a:buFont typeface="Arial"/>
              <a:buNone/>
            </a:pPr>
            <a:r>
              <a:rPr lang="uk-UA" sz="2130" b="0" i="0" u="none" strike="noStrike" cap="none">
                <a:solidFill>
                  <a:srgbClr val="54644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Ферми</a:t>
            </a:r>
            <a:endParaRPr sz="213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7" name="Google Shape;497;g366e2101d79_0_243"/>
          <p:cNvSpPr/>
          <p:nvPr/>
        </p:nvSpPr>
        <p:spPr>
          <a:xfrm>
            <a:off x="4198679" y="1295640"/>
            <a:ext cx="2157600" cy="3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uk-UA" sz="1600" b="0" i="0" u="none" strike="noStrike" cap="none">
                <a:solidFill>
                  <a:srgbClr val="546449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з вересня 2022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8" name="Google Shape;498;g366e2101d79_0_243"/>
          <p:cNvSpPr/>
          <p:nvPr/>
        </p:nvSpPr>
        <p:spPr>
          <a:xfrm>
            <a:off x="8006040" y="1297555"/>
            <a:ext cx="3437400" cy="3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uk-UA" sz="1600" b="0" i="0" u="none" strike="noStrike" cap="none" dirty="0">
                <a:solidFill>
                  <a:srgbClr val="546449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червень 2020 – </a:t>
            </a:r>
            <a:r>
              <a:rPr lang="uk-UA" sz="1600" dirty="0" smtClean="0">
                <a:solidFill>
                  <a:srgbClr val="546449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жовтень</a:t>
            </a:r>
            <a:r>
              <a:rPr lang="uk-UA" sz="1600" b="0" i="0" u="none" strike="noStrike" cap="none" dirty="0" smtClean="0">
                <a:solidFill>
                  <a:srgbClr val="546449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uk-UA" sz="1600" b="0" i="0" u="none" strike="noStrike" cap="none" dirty="0">
                <a:solidFill>
                  <a:srgbClr val="546449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2025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9" name="Google Shape;499;g366e2101d79_0_243"/>
          <p:cNvSpPr/>
          <p:nvPr/>
        </p:nvSpPr>
        <p:spPr>
          <a:xfrm>
            <a:off x="742320" y="1293480"/>
            <a:ext cx="2118600" cy="3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uk-UA" sz="1600" dirty="0" smtClean="0">
                <a:solidFill>
                  <a:srgbClr val="546449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жовтень</a:t>
            </a:r>
            <a:r>
              <a:rPr lang="uk-UA" sz="1600" b="0" i="0" u="none" strike="noStrike" cap="none" dirty="0" smtClean="0">
                <a:solidFill>
                  <a:srgbClr val="546449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uk-UA" sz="1600" b="0" i="0" u="none" strike="noStrike" cap="none" dirty="0">
                <a:solidFill>
                  <a:srgbClr val="546449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2025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0" name="Google Shape;500;g366e2101d79_0_243"/>
          <p:cNvSpPr/>
          <p:nvPr/>
        </p:nvSpPr>
        <p:spPr>
          <a:xfrm>
            <a:off x="0" y="0"/>
            <a:ext cx="6447900" cy="793800"/>
          </a:xfrm>
          <a:prstGeom prst="rect">
            <a:avLst/>
          </a:prstGeom>
          <a:solidFill>
            <a:srgbClr val="C0672B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501;g366e2101d79_0_243"/>
          <p:cNvSpPr/>
          <p:nvPr/>
        </p:nvSpPr>
        <p:spPr>
          <a:xfrm>
            <a:off x="23760" y="-24120"/>
            <a:ext cx="5933100" cy="8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2025" tIns="60825" rIns="122025" bIns="608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uk-UA" sz="4800" b="0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Проєкт сьогодні</a:t>
            </a:r>
            <a:endParaRPr sz="4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6" name="Google Shape;506;g366e2101d79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73063" y="4380521"/>
            <a:ext cx="1891471" cy="243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7" name="Google Shape;507;g366e2101d79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84395" y="916699"/>
            <a:ext cx="1877395" cy="2809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Google Shape;508;g366e2101d79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03693" y="963096"/>
            <a:ext cx="1882095" cy="2465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09" name="Google Shape;509;g366e2101d79_0_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054189" y="925807"/>
            <a:ext cx="1885492" cy="2471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10" name="Google Shape;510;g366e2101d79_0_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895545" y="963096"/>
            <a:ext cx="1877394" cy="2465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11" name="Google Shape;511;g366e2101d79_0_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34960" y="963096"/>
            <a:ext cx="1877397" cy="2503194"/>
          </a:xfrm>
          <a:prstGeom prst="rect">
            <a:avLst/>
          </a:prstGeom>
          <a:noFill/>
          <a:ln>
            <a:noFill/>
          </a:ln>
        </p:spPr>
      </p:pic>
      <p:sp>
        <p:nvSpPr>
          <p:cNvPr id="512" name="Google Shape;512;g366e2101d79_0_0"/>
          <p:cNvSpPr/>
          <p:nvPr/>
        </p:nvSpPr>
        <p:spPr>
          <a:xfrm>
            <a:off x="-1" y="3211033"/>
            <a:ext cx="12192000" cy="561600"/>
          </a:xfrm>
          <a:prstGeom prst="rect">
            <a:avLst/>
          </a:prstGeom>
          <a:solidFill>
            <a:srgbClr val="5481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3" name="Google Shape;513;g366e2101d79_0_0"/>
          <p:cNvSpPr/>
          <p:nvPr/>
        </p:nvSpPr>
        <p:spPr>
          <a:xfrm>
            <a:off x="-1" y="87480"/>
            <a:ext cx="7134300" cy="793800"/>
          </a:xfrm>
          <a:prstGeom prst="rect">
            <a:avLst/>
          </a:prstGeom>
          <a:solidFill>
            <a:srgbClr val="C0672B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4" name="Google Shape;514;g366e2101d79_0_0"/>
          <p:cNvSpPr txBox="1">
            <a:spLocks noGrp="1"/>
          </p:cNvSpPr>
          <p:nvPr>
            <p:ph type="title"/>
          </p:nvPr>
        </p:nvSpPr>
        <p:spPr>
          <a:xfrm>
            <a:off x="170121" y="169296"/>
            <a:ext cx="6602700" cy="63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uk-UA" sz="2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Як проєкт змінився на виклики війни?</a:t>
            </a:r>
            <a:endParaRPr sz="24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515" name="Google Shape;515;g366e2101d79_0_0"/>
          <p:cNvSpPr/>
          <p:nvPr/>
        </p:nvSpPr>
        <p:spPr>
          <a:xfrm>
            <a:off x="334963" y="963220"/>
            <a:ext cx="1868700" cy="505800"/>
          </a:xfrm>
          <a:prstGeom prst="rect">
            <a:avLst/>
          </a:prstGeom>
          <a:solidFill>
            <a:srgbClr val="3F3F3F">
              <a:alpha val="80780"/>
            </a:srgbClr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6" name="Google Shape;516;g366e2101d79_0_0"/>
          <p:cNvSpPr/>
          <p:nvPr/>
        </p:nvSpPr>
        <p:spPr>
          <a:xfrm>
            <a:off x="458029" y="3107828"/>
            <a:ext cx="16224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4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2022</a:t>
            </a:r>
            <a:endParaRPr sz="4400" b="0" i="0" u="none" strike="noStrike" cap="none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517" name="Google Shape;517;g366e2101d79_0_0"/>
          <p:cNvSpPr txBox="1"/>
          <p:nvPr/>
        </p:nvSpPr>
        <p:spPr>
          <a:xfrm>
            <a:off x="335900" y="990341"/>
            <a:ext cx="1877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Створення молочної переробки</a:t>
            </a:r>
            <a:endParaRPr/>
          </a:p>
        </p:txBody>
      </p:sp>
      <p:sp>
        <p:nvSpPr>
          <p:cNvPr id="518" name="Google Shape;518;g366e2101d79_0_0"/>
          <p:cNvSpPr/>
          <p:nvPr/>
        </p:nvSpPr>
        <p:spPr>
          <a:xfrm>
            <a:off x="4895545" y="925931"/>
            <a:ext cx="1868700" cy="505800"/>
          </a:xfrm>
          <a:prstGeom prst="rect">
            <a:avLst/>
          </a:prstGeom>
          <a:solidFill>
            <a:srgbClr val="3F3F3F">
              <a:alpha val="80780"/>
            </a:srgbClr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9" name="Google Shape;519;g366e2101d79_0_0"/>
          <p:cNvSpPr txBox="1"/>
          <p:nvPr/>
        </p:nvSpPr>
        <p:spPr>
          <a:xfrm>
            <a:off x="4896482" y="953052"/>
            <a:ext cx="1877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Створення кормоцентру</a:t>
            </a:r>
            <a:endParaRPr sz="1200" b="0" i="0" u="none" strike="noStrike" cap="non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520" name="Google Shape;520;g366e2101d79_0_0"/>
          <p:cNvSpPr/>
          <p:nvPr/>
        </p:nvSpPr>
        <p:spPr>
          <a:xfrm>
            <a:off x="5018611" y="3112796"/>
            <a:ext cx="16224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4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2023</a:t>
            </a:r>
            <a:endParaRPr sz="4400" b="0" i="0" u="none" strike="noStrike" cap="none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521" name="Google Shape;521;g366e2101d79_0_0"/>
          <p:cNvSpPr/>
          <p:nvPr/>
        </p:nvSpPr>
        <p:spPr>
          <a:xfrm>
            <a:off x="7119235" y="3112796"/>
            <a:ext cx="18204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4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2024</a:t>
            </a:r>
            <a:endParaRPr sz="4400" b="0" i="0" u="none" strike="noStrike" cap="none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522" name="Google Shape;522;g366e2101d79_0_0"/>
          <p:cNvSpPr/>
          <p:nvPr/>
        </p:nvSpPr>
        <p:spPr>
          <a:xfrm>
            <a:off x="7062931" y="925931"/>
            <a:ext cx="1868700" cy="505800"/>
          </a:xfrm>
          <a:prstGeom prst="rect">
            <a:avLst/>
          </a:prstGeom>
          <a:solidFill>
            <a:srgbClr val="3F3F3F">
              <a:alpha val="80780"/>
            </a:srgbClr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3" name="Google Shape;523;g366e2101d79_0_0"/>
          <p:cNvSpPr txBox="1"/>
          <p:nvPr/>
        </p:nvSpPr>
        <p:spPr>
          <a:xfrm>
            <a:off x="7063868" y="953052"/>
            <a:ext cx="1877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Ветеринарна служба</a:t>
            </a:r>
            <a:endParaRPr/>
          </a:p>
        </p:txBody>
      </p:sp>
      <p:sp>
        <p:nvSpPr>
          <p:cNvPr id="524" name="Google Shape;524;g366e2101d79_0_0"/>
          <p:cNvSpPr/>
          <p:nvPr/>
        </p:nvSpPr>
        <p:spPr>
          <a:xfrm>
            <a:off x="9408472" y="3112796"/>
            <a:ext cx="18204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4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2024</a:t>
            </a:r>
            <a:endParaRPr sz="4400" b="0" i="0" u="none" strike="noStrike" cap="none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525" name="Google Shape;525;g366e2101d79_0_0"/>
          <p:cNvSpPr/>
          <p:nvPr/>
        </p:nvSpPr>
        <p:spPr>
          <a:xfrm>
            <a:off x="9283459" y="925931"/>
            <a:ext cx="1868700" cy="505800"/>
          </a:xfrm>
          <a:prstGeom prst="rect">
            <a:avLst/>
          </a:prstGeom>
          <a:solidFill>
            <a:srgbClr val="3F3F3F">
              <a:alpha val="80780"/>
            </a:srgbClr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6" name="Google Shape;526;g366e2101d79_0_0"/>
          <p:cNvSpPr txBox="1"/>
          <p:nvPr/>
        </p:nvSpPr>
        <p:spPr>
          <a:xfrm>
            <a:off x="9284396" y="953052"/>
            <a:ext cx="1877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Магазин в с. Здовбиця</a:t>
            </a:r>
            <a:endParaRPr/>
          </a:p>
        </p:txBody>
      </p:sp>
      <p:sp>
        <p:nvSpPr>
          <p:cNvPr id="527" name="Google Shape;527;g366e2101d79_0_0"/>
          <p:cNvSpPr/>
          <p:nvPr/>
        </p:nvSpPr>
        <p:spPr>
          <a:xfrm>
            <a:off x="2755962" y="3112796"/>
            <a:ext cx="16224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4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2022</a:t>
            </a:r>
            <a:endParaRPr sz="4400" b="0" i="0" u="none" strike="noStrike" cap="none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528" name="Google Shape;528;g366e2101d79_0_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59768" y="3899987"/>
            <a:ext cx="1849849" cy="2958013"/>
          </a:xfrm>
          <a:prstGeom prst="rect">
            <a:avLst/>
          </a:prstGeom>
          <a:noFill/>
          <a:ln>
            <a:noFill/>
          </a:ln>
        </p:spPr>
      </p:pic>
      <p:sp>
        <p:nvSpPr>
          <p:cNvPr id="529" name="Google Shape;529;g366e2101d79_0_0"/>
          <p:cNvSpPr/>
          <p:nvPr/>
        </p:nvSpPr>
        <p:spPr>
          <a:xfrm>
            <a:off x="-1" y="6296422"/>
            <a:ext cx="12192000" cy="561600"/>
          </a:xfrm>
          <a:prstGeom prst="rect">
            <a:avLst/>
          </a:prstGeom>
          <a:solidFill>
            <a:srgbClr val="5481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0" name="Google Shape;530;g366e2101d79_0_0"/>
          <p:cNvSpPr/>
          <p:nvPr/>
        </p:nvSpPr>
        <p:spPr>
          <a:xfrm>
            <a:off x="334963" y="3876049"/>
            <a:ext cx="1868700" cy="505800"/>
          </a:xfrm>
          <a:prstGeom prst="rect">
            <a:avLst/>
          </a:prstGeom>
          <a:solidFill>
            <a:srgbClr val="3F3F3F">
              <a:alpha val="80780"/>
            </a:srgbClr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1" name="Google Shape;531;g366e2101d79_0_0"/>
          <p:cNvSpPr txBox="1"/>
          <p:nvPr/>
        </p:nvSpPr>
        <p:spPr>
          <a:xfrm>
            <a:off x="335900" y="3903170"/>
            <a:ext cx="1877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Сонячні панелі та генератори</a:t>
            </a:r>
            <a:endParaRPr/>
          </a:p>
        </p:txBody>
      </p:sp>
      <p:sp>
        <p:nvSpPr>
          <p:cNvPr id="532" name="Google Shape;532;g366e2101d79_0_0"/>
          <p:cNvSpPr/>
          <p:nvPr/>
        </p:nvSpPr>
        <p:spPr>
          <a:xfrm>
            <a:off x="458029" y="6202046"/>
            <a:ext cx="17457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4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2024</a:t>
            </a:r>
            <a:endParaRPr sz="4400" b="0" i="0" u="none" strike="noStrike" cap="none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533" name="Google Shape;533;g366e2101d79_0_0"/>
          <p:cNvSpPr/>
          <p:nvPr/>
        </p:nvSpPr>
        <p:spPr>
          <a:xfrm>
            <a:off x="2588567" y="3876049"/>
            <a:ext cx="1868700" cy="505800"/>
          </a:xfrm>
          <a:prstGeom prst="rect">
            <a:avLst/>
          </a:prstGeom>
          <a:solidFill>
            <a:srgbClr val="3F3F3F">
              <a:alpha val="80780"/>
            </a:srgbClr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4" name="Google Shape;534;g366e2101d79_0_0"/>
          <p:cNvSpPr txBox="1"/>
          <p:nvPr/>
        </p:nvSpPr>
        <p:spPr>
          <a:xfrm>
            <a:off x="2589504" y="3903170"/>
            <a:ext cx="1877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 b="0" i="0" u="none" strike="noStrike" cap="none" dirty="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Кав’ярня-магазин в м. </a:t>
            </a:r>
            <a:r>
              <a:rPr lang="uk-UA" sz="1200" b="0" i="0" u="none" strike="noStrike" cap="none" dirty="0" smtClean="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Рівне та м. </a:t>
            </a:r>
            <a:r>
              <a:rPr lang="uk-UA" sz="1200" b="0" i="0" u="none" strike="noStrike" cap="none" dirty="0" err="1" smtClean="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Вараш</a:t>
            </a:r>
            <a:endParaRPr dirty="0"/>
          </a:p>
        </p:txBody>
      </p:sp>
      <p:sp>
        <p:nvSpPr>
          <p:cNvPr id="535" name="Google Shape;535;g366e2101d79_0_0"/>
          <p:cNvSpPr/>
          <p:nvPr/>
        </p:nvSpPr>
        <p:spPr>
          <a:xfrm>
            <a:off x="2694429" y="6193217"/>
            <a:ext cx="17457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4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2025</a:t>
            </a:r>
            <a:endParaRPr sz="4400" b="0" i="0" u="none" strike="noStrike" cap="none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77"/>
          <p:cNvSpPr/>
          <p:nvPr/>
        </p:nvSpPr>
        <p:spPr>
          <a:xfrm>
            <a:off x="943272" y="160792"/>
            <a:ext cx="10305457" cy="546149"/>
          </a:xfrm>
          <a:prstGeom prst="rect">
            <a:avLst/>
          </a:prstGeom>
          <a:solidFill>
            <a:srgbClr val="C0672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52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2" name="Google Shape;542;p77"/>
          <p:cNvSpPr/>
          <p:nvPr/>
        </p:nvSpPr>
        <p:spPr>
          <a:xfrm>
            <a:off x="943272" y="6189957"/>
            <a:ext cx="10305457" cy="546149"/>
          </a:xfrm>
          <a:prstGeom prst="rect">
            <a:avLst/>
          </a:prstGeom>
          <a:solidFill>
            <a:srgbClr val="54644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52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3" name="Google Shape;543;p77"/>
          <p:cNvSpPr txBox="1"/>
          <p:nvPr/>
        </p:nvSpPr>
        <p:spPr>
          <a:xfrm>
            <a:off x="3971061" y="119271"/>
            <a:ext cx="4249881" cy="4776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52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Короткий опис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52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бізнес-моделі проєкту «Сімейні молочні ферми»</a:t>
            </a:r>
            <a:endParaRPr/>
          </a:p>
        </p:txBody>
      </p:sp>
      <p:sp>
        <p:nvSpPr>
          <p:cNvPr id="544" name="Google Shape;544;p77"/>
          <p:cNvSpPr txBox="1"/>
          <p:nvPr/>
        </p:nvSpPr>
        <p:spPr>
          <a:xfrm>
            <a:off x="1077457" y="6331790"/>
            <a:ext cx="10213790" cy="268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073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У зв’язку зі зростанням попиту в 2025 році плануємо суттєво підсилити напрямок кормовиробництва, ветеринарний центр та сироварню.</a:t>
            </a:r>
            <a:endParaRPr/>
          </a:p>
        </p:txBody>
      </p:sp>
      <p:sp>
        <p:nvSpPr>
          <p:cNvPr id="545" name="Google Shape;545;p77"/>
          <p:cNvSpPr txBox="1"/>
          <p:nvPr/>
        </p:nvSpPr>
        <p:spPr>
          <a:xfrm>
            <a:off x="943271" y="906820"/>
            <a:ext cx="10305458" cy="445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073" b="0" i="0" u="none" strike="noStrike" cap="none">
                <a:solidFill>
                  <a:srgbClr val="548135"/>
                </a:solidFill>
                <a:latin typeface="Montserrat"/>
                <a:ea typeface="Montserrat"/>
                <a:cs typeface="Montserrat"/>
                <a:sym typeface="Montserrat"/>
              </a:rPr>
              <a:t>Проєкт «Сімейні молочні ферми» використовує ефективну та стійку бізнес-модель, яка довела свою життєздатність і стабільність навіть під час повномасштабного вторгнення. Наша модель об'єднує кілька ключових напрямків, що забезпечують сталість і ефективність операцій:</a:t>
            </a:r>
            <a:endParaRPr/>
          </a:p>
        </p:txBody>
      </p:sp>
      <p:sp>
        <p:nvSpPr>
          <p:cNvPr id="546" name="Google Shape;546;p77"/>
          <p:cNvSpPr/>
          <p:nvPr/>
        </p:nvSpPr>
        <p:spPr>
          <a:xfrm>
            <a:off x="1034940" y="1477875"/>
            <a:ext cx="635540" cy="637830"/>
          </a:xfrm>
          <a:prstGeom prst="ellipse">
            <a:avLst/>
          </a:prstGeom>
          <a:gradFill>
            <a:gsLst>
              <a:gs pos="0">
                <a:srgbClr val="FAFAFA"/>
              </a:gs>
              <a:gs pos="100000">
                <a:srgbClr val="E3E3E3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109025" tIns="109025" rIns="109025" bIns="1090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7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47" name="Google Shape;547;p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2053" y="1528093"/>
            <a:ext cx="480332" cy="480332"/>
          </a:xfrm>
          <a:prstGeom prst="rect">
            <a:avLst/>
          </a:prstGeom>
          <a:noFill/>
          <a:ln>
            <a:noFill/>
          </a:ln>
        </p:spPr>
      </p:pic>
      <p:sp>
        <p:nvSpPr>
          <p:cNvPr id="548" name="Google Shape;548;p77"/>
          <p:cNvSpPr txBox="1"/>
          <p:nvPr/>
        </p:nvSpPr>
        <p:spPr>
          <a:xfrm>
            <a:off x="1762717" y="1459194"/>
            <a:ext cx="4333283" cy="1153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06690" marR="0" lvl="0" indent="-30669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10" b="1" i="0" u="none" strike="noStrike" cap="none">
                <a:solidFill>
                  <a:srgbClr val="548135"/>
                </a:solidFill>
                <a:latin typeface="Montserrat"/>
                <a:ea typeface="Montserrat"/>
                <a:cs typeface="Montserrat"/>
                <a:sym typeface="Montserrat"/>
              </a:rPr>
              <a:t>Рослинництво</a:t>
            </a:r>
            <a:r>
              <a:rPr lang="uk-UA" sz="1610" b="0" i="0" u="none" strike="noStrike" cap="none">
                <a:solidFill>
                  <a:srgbClr val="54813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073" b="0" i="0" u="none" strike="noStrike" cap="none">
              <a:solidFill>
                <a:srgbClr val="54813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just" rtl="0">
              <a:lnSpc>
                <a:spcPct val="107000"/>
              </a:lnSpc>
              <a:spcBef>
                <a:spcPts val="716"/>
              </a:spcBef>
              <a:spcAft>
                <a:spcPts val="0"/>
              </a:spcAft>
              <a:buNone/>
            </a:pPr>
            <a:r>
              <a:rPr lang="uk-UA" sz="1073" b="0" i="0" u="none" strike="noStrike" cap="none">
                <a:solidFill>
                  <a:srgbClr val="548135"/>
                </a:solidFill>
                <a:latin typeface="Montserrat"/>
                <a:ea typeface="Montserrat"/>
                <a:cs typeface="Montserrat"/>
                <a:sym typeface="Montserrat"/>
              </a:rPr>
              <a:t>на площі 2 000 га ми вирощуємо зернові та олійні культури. У 2024 році зібрано 25 тис. тонн різних культур, що забезпечує стабільний врожай для подальших етапів виробництва.</a:t>
            </a:r>
            <a:endParaRPr/>
          </a:p>
        </p:txBody>
      </p:sp>
      <p:sp>
        <p:nvSpPr>
          <p:cNvPr id="549" name="Google Shape;549;p77"/>
          <p:cNvSpPr/>
          <p:nvPr/>
        </p:nvSpPr>
        <p:spPr>
          <a:xfrm>
            <a:off x="1034940" y="2867678"/>
            <a:ext cx="635540" cy="637830"/>
          </a:xfrm>
          <a:prstGeom prst="ellipse">
            <a:avLst/>
          </a:prstGeom>
          <a:gradFill>
            <a:gsLst>
              <a:gs pos="0">
                <a:srgbClr val="FAFAFA"/>
              </a:gs>
              <a:gs pos="100000">
                <a:srgbClr val="E3E3E3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109025" tIns="109025" rIns="109025" bIns="1090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7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0" name="Google Shape;550;p77"/>
          <p:cNvSpPr txBox="1"/>
          <p:nvPr/>
        </p:nvSpPr>
        <p:spPr>
          <a:xfrm>
            <a:off x="1762717" y="2848996"/>
            <a:ext cx="4333283" cy="1507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06690" marR="0" lvl="0" indent="-30669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10" b="1" i="0" u="none" strike="noStrike" cap="none">
                <a:solidFill>
                  <a:srgbClr val="548135"/>
                </a:solidFill>
                <a:latin typeface="Montserrat"/>
                <a:ea typeface="Montserrat"/>
                <a:cs typeface="Montserrat"/>
                <a:sym typeface="Montserrat"/>
              </a:rPr>
              <a:t>Кормовиробництво</a:t>
            </a:r>
            <a:r>
              <a:rPr lang="uk-UA" sz="1610" b="0" i="0" u="none" strike="noStrike" cap="none">
                <a:solidFill>
                  <a:srgbClr val="54813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073" b="0" i="0" u="none" strike="noStrike" cap="none">
              <a:solidFill>
                <a:srgbClr val="54813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just" rtl="0">
              <a:lnSpc>
                <a:spcPct val="107000"/>
              </a:lnSpc>
              <a:spcBef>
                <a:spcPts val="716"/>
              </a:spcBef>
              <a:spcAft>
                <a:spcPts val="0"/>
              </a:spcAft>
              <a:buNone/>
            </a:pPr>
            <a:r>
              <a:rPr lang="uk-UA" sz="1073" b="0" i="0" u="none" strike="noStrike" cap="none">
                <a:solidFill>
                  <a:srgbClr val="548135"/>
                </a:solidFill>
                <a:latin typeface="Montserrat"/>
                <a:ea typeface="Montserrat"/>
                <a:cs typeface="Montserrat"/>
                <a:sym typeface="Montserrat"/>
              </a:rPr>
              <a:t>використовуючи сучасне обладнання, ми переробляємо зернові культури на якісні корми для ВРХ, зокрема силос, монокорм та комбікорм. Це дозволяє не лише знижувати витрати на корми, а й створювати додану вартість. За минулий рік було вироблено та реалізовано 5 000 тонн кормів іншим фермерам та 1 300 тон для власних потреб.</a:t>
            </a:r>
            <a:endParaRPr/>
          </a:p>
        </p:txBody>
      </p:sp>
      <p:pic>
        <p:nvPicPr>
          <p:cNvPr id="551" name="Google Shape;551;p7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2053" y="2997750"/>
            <a:ext cx="414154" cy="414154"/>
          </a:xfrm>
          <a:prstGeom prst="rect">
            <a:avLst/>
          </a:prstGeom>
          <a:noFill/>
          <a:ln>
            <a:noFill/>
          </a:ln>
        </p:spPr>
      </p:pic>
      <p:sp>
        <p:nvSpPr>
          <p:cNvPr id="552" name="Google Shape;552;p77"/>
          <p:cNvSpPr/>
          <p:nvPr/>
        </p:nvSpPr>
        <p:spPr>
          <a:xfrm>
            <a:off x="1034940" y="4599734"/>
            <a:ext cx="635540" cy="637830"/>
          </a:xfrm>
          <a:prstGeom prst="ellipse">
            <a:avLst/>
          </a:prstGeom>
          <a:gradFill>
            <a:gsLst>
              <a:gs pos="0">
                <a:srgbClr val="FAFAFA"/>
              </a:gs>
              <a:gs pos="100000">
                <a:srgbClr val="E3E3E3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109025" tIns="109025" rIns="109025" bIns="1090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7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53" name="Google Shape;553;p7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01119" y="4691594"/>
            <a:ext cx="473129" cy="473129"/>
          </a:xfrm>
          <a:prstGeom prst="rect">
            <a:avLst/>
          </a:prstGeom>
          <a:noFill/>
          <a:ln>
            <a:noFill/>
          </a:ln>
        </p:spPr>
      </p:pic>
      <p:sp>
        <p:nvSpPr>
          <p:cNvPr id="554" name="Google Shape;554;p77"/>
          <p:cNvSpPr txBox="1"/>
          <p:nvPr/>
        </p:nvSpPr>
        <p:spPr>
          <a:xfrm>
            <a:off x="1724304" y="4607852"/>
            <a:ext cx="4371695" cy="1330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10" b="1" i="0" u="none" strike="noStrike" cap="none">
                <a:solidFill>
                  <a:srgbClr val="548135"/>
                </a:solidFill>
                <a:latin typeface="Montserrat"/>
                <a:ea typeface="Montserrat"/>
                <a:cs typeface="Montserrat"/>
                <a:sym typeface="Montserrat"/>
              </a:rPr>
              <a:t>Виробництво молока</a:t>
            </a:r>
            <a:r>
              <a:rPr lang="uk-UA" sz="1610" b="0" i="0" u="none" strike="noStrike" cap="none">
                <a:solidFill>
                  <a:srgbClr val="54813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073" b="0" i="0" u="none" strike="noStrike" cap="none">
              <a:solidFill>
                <a:srgbClr val="54813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just" rtl="0">
              <a:lnSpc>
                <a:spcPct val="107000"/>
              </a:lnSpc>
              <a:spcBef>
                <a:spcPts val="716"/>
              </a:spcBef>
              <a:spcAft>
                <a:spcPts val="0"/>
              </a:spcAft>
              <a:buNone/>
            </a:pPr>
            <a:r>
              <a:rPr lang="uk-UA" sz="1073" b="0" i="0" u="none" strike="noStrike" cap="none">
                <a:solidFill>
                  <a:srgbClr val="548135"/>
                </a:solidFill>
                <a:latin typeface="Montserrat"/>
                <a:ea typeface="Montserrat"/>
                <a:cs typeface="Montserrat"/>
                <a:sym typeface="Montserrat"/>
              </a:rPr>
              <a:t>на нашій промисловій фермі утримується 650 дійних корів, які у 2024 році надали майже 5700 тонн молока. Крім цього, сітка наших сімейних молочних ферм виробила додатково 4 400 тонн молока. Молоко здається на молокозаводи та сироварні.</a:t>
            </a:r>
            <a:endParaRPr/>
          </a:p>
        </p:txBody>
      </p:sp>
      <p:sp>
        <p:nvSpPr>
          <p:cNvPr id="555" name="Google Shape;555;p77"/>
          <p:cNvSpPr/>
          <p:nvPr/>
        </p:nvSpPr>
        <p:spPr>
          <a:xfrm>
            <a:off x="6255854" y="1477875"/>
            <a:ext cx="635540" cy="637830"/>
          </a:xfrm>
          <a:prstGeom prst="ellipse">
            <a:avLst/>
          </a:prstGeom>
          <a:gradFill>
            <a:gsLst>
              <a:gs pos="0">
                <a:srgbClr val="FAFAFA"/>
              </a:gs>
              <a:gs pos="100000">
                <a:srgbClr val="E3E3E3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109025" tIns="109025" rIns="109025" bIns="1090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7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56" name="Google Shape;556;p7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35409" y="1611787"/>
            <a:ext cx="411605" cy="411605"/>
          </a:xfrm>
          <a:prstGeom prst="rect">
            <a:avLst/>
          </a:prstGeom>
          <a:noFill/>
          <a:ln>
            <a:noFill/>
          </a:ln>
        </p:spPr>
      </p:pic>
      <p:sp>
        <p:nvSpPr>
          <p:cNvPr id="557" name="Google Shape;557;p77"/>
          <p:cNvSpPr txBox="1"/>
          <p:nvPr/>
        </p:nvSpPr>
        <p:spPr>
          <a:xfrm>
            <a:off x="6957965" y="1459194"/>
            <a:ext cx="4333283" cy="1153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10" b="1" i="0" u="none" strike="noStrike" cap="none">
                <a:solidFill>
                  <a:srgbClr val="548135"/>
                </a:solidFill>
                <a:latin typeface="Montserrat"/>
                <a:ea typeface="Montserrat"/>
                <a:cs typeface="Montserrat"/>
                <a:sym typeface="Montserrat"/>
              </a:rPr>
              <a:t>Ветеринарний центр</a:t>
            </a:r>
            <a:endParaRPr sz="1252" b="1" i="0" u="none" strike="noStrike" cap="none">
              <a:solidFill>
                <a:srgbClr val="54813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just" rtl="0">
              <a:lnSpc>
                <a:spcPct val="107000"/>
              </a:lnSpc>
              <a:spcBef>
                <a:spcPts val="716"/>
              </a:spcBef>
              <a:spcAft>
                <a:spcPts val="0"/>
              </a:spcAft>
              <a:buNone/>
            </a:pPr>
            <a:r>
              <a:rPr lang="uk-UA" sz="1073" b="0" i="0" u="none" strike="noStrike" cap="none">
                <a:solidFill>
                  <a:srgbClr val="548135"/>
                </a:solidFill>
                <a:latin typeface="Montserrat"/>
                <a:ea typeface="Montserrat"/>
                <a:cs typeface="Montserrat"/>
                <a:sym typeface="Montserrat"/>
              </a:rPr>
              <a:t>у 2024 році ми створили повноцінну ветеринарну бригаду для обслуговування власних ферм і надання ветеринарних послуг зовнішнім клієнтам. Обсяг наданих послуг у 2024 році становив 1,3 млн грн.</a:t>
            </a:r>
            <a:endParaRPr/>
          </a:p>
        </p:txBody>
      </p:sp>
      <p:sp>
        <p:nvSpPr>
          <p:cNvPr id="558" name="Google Shape;558;p77"/>
          <p:cNvSpPr/>
          <p:nvPr/>
        </p:nvSpPr>
        <p:spPr>
          <a:xfrm>
            <a:off x="6255854" y="2867678"/>
            <a:ext cx="635540" cy="637830"/>
          </a:xfrm>
          <a:prstGeom prst="ellipse">
            <a:avLst/>
          </a:prstGeom>
          <a:gradFill>
            <a:gsLst>
              <a:gs pos="0">
                <a:srgbClr val="FAFAFA"/>
              </a:gs>
              <a:gs pos="100000">
                <a:srgbClr val="E3E3E3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109025" tIns="109025" rIns="109025" bIns="1090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7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9" name="Google Shape;559;p77"/>
          <p:cNvSpPr txBox="1"/>
          <p:nvPr/>
        </p:nvSpPr>
        <p:spPr>
          <a:xfrm>
            <a:off x="6957965" y="2895173"/>
            <a:ext cx="4333283" cy="1507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10" b="1" i="0" u="none" strike="noStrike" cap="none">
                <a:solidFill>
                  <a:srgbClr val="548135"/>
                </a:solidFill>
                <a:latin typeface="Montserrat"/>
                <a:ea typeface="Montserrat"/>
                <a:cs typeface="Montserrat"/>
                <a:sym typeface="Montserrat"/>
              </a:rPr>
              <a:t>Сироварня</a:t>
            </a:r>
            <a:r>
              <a:rPr lang="uk-UA" sz="1610" b="0" i="0" u="none" strike="noStrike" cap="none">
                <a:solidFill>
                  <a:srgbClr val="54813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/>
          </a:p>
          <a:p>
            <a:pPr marL="0" marR="0" lvl="0" indent="0" algn="just" rtl="0">
              <a:lnSpc>
                <a:spcPct val="107000"/>
              </a:lnSpc>
              <a:spcBef>
                <a:spcPts val="716"/>
              </a:spcBef>
              <a:spcAft>
                <a:spcPts val="0"/>
              </a:spcAft>
              <a:buNone/>
            </a:pPr>
            <a:r>
              <a:rPr lang="uk-UA" sz="1073" b="0" i="0" u="none" strike="noStrike" cap="none">
                <a:solidFill>
                  <a:srgbClr val="548135"/>
                </a:solidFill>
                <a:latin typeface="Montserrat"/>
                <a:ea typeface="Montserrat"/>
                <a:cs typeface="Montserrat"/>
                <a:sym typeface="Montserrat"/>
              </a:rPr>
              <a:t>молоко високої якості переробляється на нашій сироварні. У 2024 році було перероблено 690 тонн молока. У 2025 році ми плануємо збільшити обсяги виробництва і реалізувати 388 тонн натуральної смачної продукції, що на 40% більше порівняно з попереднім роком.</a:t>
            </a:r>
            <a:endParaRPr/>
          </a:p>
        </p:txBody>
      </p:sp>
      <p:sp>
        <p:nvSpPr>
          <p:cNvPr id="560" name="Google Shape;560;p77"/>
          <p:cNvSpPr/>
          <p:nvPr/>
        </p:nvSpPr>
        <p:spPr>
          <a:xfrm>
            <a:off x="6255854" y="4599734"/>
            <a:ext cx="635540" cy="637830"/>
          </a:xfrm>
          <a:prstGeom prst="ellipse">
            <a:avLst/>
          </a:prstGeom>
          <a:gradFill>
            <a:gsLst>
              <a:gs pos="0">
                <a:srgbClr val="FAFAFA"/>
              </a:gs>
              <a:gs pos="100000">
                <a:srgbClr val="E3E3E3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109025" tIns="109025" rIns="109025" bIns="1090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7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1" name="Google Shape;561;p77"/>
          <p:cNvSpPr txBox="1"/>
          <p:nvPr/>
        </p:nvSpPr>
        <p:spPr>
          <a:xfrm>
            <a:off x="6945218" y="4607852"/>
            <a:ext cx="4371695" cy="1153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10" b="1" i="0" u="none" strike="noStrike" cap="none">
                <a:solidFill>
                  <a:srgbClr val="548135"/>
                </a:solidFill>
                <a:latin typeface="Montserrat"/>
                <a:ea typeface="Montserrat"/>
                <a:cs typeface="Montserrat"/>
                <a:sym typeface="Montserrat"/>
              </a:rPr>
              <a:t>Продуктовий магазин</a:t>
            </a:r>
            <a:r>
              <a:rPr lang="uk-UA" sz="1610" b="0" i="0" u="none" strike="noStrike" cap="none">
                <a:solidFill>
                  <a:srgbClr val="54813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/>
          </a:p>
          <a:p>
            <a:pPr marL="0" marR="0" lvl="0" indent="0" algn="just" rtl="0">
              <a:lnSpc>
                <a:spcPct val="107000"/>
              </a:lnSpc>
              <a:spcBef>
                <a:spcPts val="716"/>
              </a:spcBef>
              <a:spcAft>
                <a:spcPts val="0"/>
              </a:spcAft>
              <a:buNone/>
            </a:pPr>
            <a:r>
              <a:rPr lang="uk-UA" sz="1073" b="0" i="0" u="none" strike="noStrike" cap="none">
                <a:solidFill>
                  <a:srgbClr val="548135"/>
                </a:solidFill>
                <a:latin typeface="Montserrat"/>
                <a:ea typeface="Montserrat"/>
                <a:cs typeface="Montserrat"/>
                <a:sym typeface="Montserrat"/>
              </a:rPr>
              <a:t>крім продажу нашої продукції зовнішнім замовникам, ми реалізуємо її у власному магазині в с. Здовбиця, забезпечуючи безпосередній контакт з кінцевим споживачем.</a:t>
            </a:r>
            <a:endParaRPr/>
          </a:p>
        </p:txBody>
      </p:sp>
      <p:pic>
        <p:nvPicPr>
          <p:cNvPr id="562" name="Google Shape;562;p7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65084" y="4698881"/>
            <a:ext cx="436098" cy="436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63" name="Google Shape;563;p7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312767" y="2916019"/>
            <a:ext cx="523614" cy="5236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7"/>
          <p:cNvSpPr/>
          <p:nvPr/>
        </p:nvSpPr>
        <p:spPr>
          <a:xfrm>
            <a:off x="20520" y="4177080"/>
            <a:ext cx="2502000" cy="2679840"/>
          </a:xfrm>
          <a:prstGeom prst="rect">
            <a:avLst/>
          </a:prstGeom>
          <a:solidFill>
            <a:srgbClr val="C0672B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9" name="Google Shape;569;p7"/>
          <p:cNvSpPr/>
          <p:nvPr/>
        </p:nvSpPr>
        <p:spPr>
          <a:xfrm>
            <a:off x="-6480" y="122760"/>
            <a:ext cx="6636600" cy="965880"/>
          </a:xfrm>
          <a:prstGeom prst="rect">
            <a:avLst/>
          </a:prstGeom>
          <a:solidFill>
            <a:srgbClr val="C0672B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0" name="Google Shape;570;p7"/>
          <p:cNvSpPr/>
          <p:nvPr/>
        </p:nvSpPr>
        <p:spPr>
          <a:xfrm>
            <a:off x="224280" y="34920"/>
            <a:ext cx="6405840" cy="1095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uk-UA" sz="6600" b="0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Всім вигідно</a:t>
            </a:r>
            <a:endParaRPr sz="6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1" name="Google Shape;571;p7"/>
          <p:cNvSpPr/>
          <p:nvPr/>
        </p:nvSpPr>
        <p:spPr>
          <a:xfrm>
            <a:off x="8939880" y="1951560"/>
            <a:ext cx="2502000" cy="214776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2" name="Google Shape;572;p7"/>
          <p:cNvSpPr/>
          <p:nvPr/>
        </p:nvSpPr>
        <p:spPr>
          <a:xfrm>
            <a:off x="9493920" y="1444680"/>
            <a:ext cx="1271160" cy="1271160"/>
          </a:xfrm>
          <a:prstGeom prst="ellipse">
            <a:avLst/>
          </a:prstGeom>
          <a:solidFill>
            <a:srgbClr val="C0672B"/>
          </a:solidFill>
          <a:ln w="12700" cap="flat" cmpd="sng">
            <a:solidFill>
              <a:srgbClr val="ECC56F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6336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3" name="Google Shape;573;p7"/>
          <p:cNvSpPr/>
          <p:nvPr/>
        </p:nvSpPr>
        <p:spPr>
          <a:xfrm>
            <a:off x="9248400" y="2791800"/>
            <a:ext cx="1800000" cy="576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uk-UA" sz="1600" b="1" i="0" u="none" strike="noStrike" cap="none">
                <a:solidFill>
                  <a:srgbClr val="46543B"/>
                </a:solidFill>
                <a:latin typeface="Montserrat"/>
                <a:ea typeface="Montserrat"/>
                <a:cs typeface="Montserrat"/>
                <a:sym typeface="Montserrat"/>
              </a:rPr>
              <a:t>ІНВЕСТОР</a:t>
            </a:r>
            <a:r>
              <a:rPr lang="uk-UA" sz="1600" b="0" i="0" u="none" strike="noStrike" cap="none">
                <a:solidFill>
                  <a:srgbClr val="46543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uk-UA" sz="1600" b="0" i="0" u="none" strike="noStrike" cap="none">
                <a:solidFill>
                  <a:srgbClr val="46543B"/>
                </a:solidFill>
                <a:latin typeface="Montserrat"/>
                <a:ea typeface="Montserrat"/>
                <a:cs typeface="Montserrat"/>
                <a:sym typeface="Montserrat"/>
              </a:rPr>
              <a:t>отримує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4" name="Google Shape;574;p7"/>
          <p:cNvSpPr/>
          <p:nvPr/>
        </p:nvSpPr>
        <p:spPr>
          <a:xfrm>
            <a:off x="20520" y="1951560"/>
            <a:ext cx="2502000" cy="214776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5" name="Google Shape;575;p7"/>
          <p:cNvSpPr/>
          <p:nvPr/>
        </p:nvSpPr>
        <p:spPr>
          <a:xfrm>
            <a:off x="-43560" y="3568680"/>
            <a:ext cx="2502000" cy="394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uk-UA" sz="2000" b="0" i="0" u="none" strike="noStrike" cap="none">
                <a:solidFill>
                  <a:srgbClr val="46543B"/>
                </a:solidFill>
                <a:latin typeface="Montserrat"/>
                <a:ea typeface="Montserrat"/>
                <a:cs typeface="Montserrat"/>
                <a:sym typeface="Montserrat"/>
              </a:rPr>
              <a:t>Якісне молоко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6" name="Google Shape;576;p7"/>
          <p:cNvSpPr/>
          <p:nvPr/>
        </p:nvSpPr>
        <p:spPr>
          <a:xfrm>
            <a:off x="64800" y="4294440"/>
            <a:ext cx="2443680" cy="243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-UA" sz="1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Сімейні молочні ферми отримують можливість збувати молоко по кращій ціні. Крім цього, фермерам надаються повний спектр послуг необхідних для ефективного ведення бізнесу: ветеринарні, зоотехнічні, бухгалтерські тощо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77" name="Google Shape;577;p7"/>
          <p:cNvGrpSpPr/>
          <p:nvPr/>
        </p:nvGrpSpPr>
        <p:grpSpPr>
          <a:xfrm>
            <a:off x="574920" y="1444680"/>
            <a:ext cx="1271160" cy="1271160"/>
            <a:chOff x="574920" y="1444680"/>
            <a:chExt cx="1271160" cy="1271160"/>
          </a:xfrm>
        </p:grpSpPr>
        <p:sp>
          <p:nvSpPr>
            <p:cNvPr id="578" name="Google Shape;578;p7"/>
            <p:cNvSpPr/>
            <p:nvPr/>
          </p:nvSpPr>
          <p:spPr>
            <a:xfrm>
              <a:off x="574920" y="1444680"/>
              <a:ext cx="1271160" cy="1271160"/>
            </a:xfrm>
            <a:prstGeom prst="ellipse">
              <a:avLst/>
            </a:prstGeom>
            <a:solidFill>
              <a:srgbClr val="C0672B"/>
            </a:solidFill>
            <a:ln w="12700" cap="flat" cmpd="sng">
              <a:solidFill>
                <a:srgbClr val="ECC56F"/>
              </a:solidFill>
              <a:prstDash val="solid"/>
              <a:miter lim="8000"/>
              <a:headEnd type="none" w="sm" len="sm"/>
              <a:tailEnd type="none" w="sm" len="sm"/>
            </a:ln>
            <a:effectLst>
              <a:outerShdw blurRad="63360" sx="102000" sy="1020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0000" tIns="45000" rIns="90000" bIns="450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579" name="Google Shape;579;p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64640" y="1609200"/>
              <a:ext cx="881280" cy="88128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80" name="Google Shape;580;p7"/>
          <p:cNvSpPr/>
          <p:nvPr/>
        </p:nvSpPr>
        <p:spPr>
          <a:xfrm>
            <a:off x="329400" y="2791800"/>
            <a:ext cx="1800000" cy="576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uk-UA" sz="1600" b="1" i="0" u="none" strike="noStrike" cap="none">
                <a:solidFill>
                  <a:srgbClr val="46543B"/>
                </a:solidFill>
                <a:latin typeface="Montserrat"/>
                <a:ea typeface="Montserrat"/>
                <a:cs typeface="Montserrat"/>
                <a:sym typeface="Montserrat"/>
              </a:rPr>
              <a:t>ФЕРМЕР</a:t>
            </a:r>
            <a:r>
              <a:rPr lang="uk-UA" sz="1600" b="0" i="0" u="none" strike="noStrike" cap="none">
                <a:solidFill>
                  <a:srgbClr val="46543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uk-UA" sz="1600" b="0" i="0" u="none" strike="noStrike" cap="none">
                <a:solidFill>
                  <a:srgbClr val="46543B"/>
                </a:solidFill>
                <a:latin typeface="Montserrat"/>
                <a:ea typeface="Montserrat"/>
                <a:cs typeface="Montserrat"/>
                <a:sym typeface="Montserrat"/>
              </a:rPr>
              <a:t>отримує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81" name="Google Shape;581;p7"/>
          <p:cNvCxnSpPr/>
          <p:nvPr/>
        </p:nvCxnSpPr>
        <p:spPr>
          <a:xfrm>
            <a:off x="-24120" y="3452040"/>
            <a:ext cx="2548800" cy="1080"/>
          </a:xfrm>
          <a:prstGeom prst="straightConnector1">
            <a:avLst/>
          </a:prstGeom>
          <a:noFill/>
          <a:ln w="34925" cap="flat" cmpd="sng">
            <a:solidFill>
              <a:srgbClr val="D0CEC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82" name="Google Shape;582;p7"/>
          <p:cNvSpPr/>
          <p:nvPr/>
        </p:nvSpPr>
        <p:spPr>
          <a:xfrm>
            <a:off x="2994480" y="1951560"/>
            <a:ext cx="2502000" cy="214776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3" name="Google Shape;583;p7"/>
          <p:cNvSpPr/>
          <p:nvPr/>
        </p:nvSpPr>
        <p:spPr>
          <a:xfrm>
            <a:off x="3022920" y="3452040"/>
            <a:ext cx="2471040" cy="699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uk-UA" sz="2000" b="0" i="0" u="none" strike="noStrike" cap="none">
                <a:solidFill>
                  <a:srgbClr val="46543B"/>
                </a:solidFill>
                <a:latin typeface="Montserrat"/>
                <a:ea typeface="Montserrat"/>
                <a:cs typeface="Montserrat"/>
                <a:sym typeface="Montserrat"/>
              </a:rPr>
              <a:t>Великі об’єми якісного молока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4" name="Google Shape;584;p7"/>
          <p:cNvSpPr/>
          <p:nvPr/>
        </p:nvSpPr>
        <p:spPr>
          <a:xfrm>
            <a:off x="2952720" y="2791800"/>
            <a:ext cx="2580480" cy="576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uk-UA" sz="1600" b="1" i="0" u="none" strike="noStrike" cap="none">
                <a:solidFill>
                  <a:srgbClr val="46543B"/>
                </a:solidFill>
                <a:latin typeface="Montserrat"/>
                <a:ea typeface="Montserrat"/>
                <a:cs typeface="Montserrat"/>
                <a:sym typeface="Montserrat"/>
              </a:rPr>
              <a:t>МОЛОКОЗАВОД</a:t>
            </a:r>
            <a:r>
              <a:rPr lang="uk-UA" sz="1600" b="0" i="0" u="none" strike="noStrike" cap="none">
                <a:solidFill>
                  <a:srgbClr val="46543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uk-UA" sz="1600" b="0" i="0" u="none" strike="noStrike" cap="none">
                <a:solidFill>
                  <a:srgbClr val="46543B"/>
                </a:solidFill>
                <a:latin typeface="Montserrat"/>
                <a:ea typeface="Montserrat"/>
                <a:cs typeface="Montserrat"/>
                <a:sym typeface="Montserrat"/>
              </a:rPr>
              <a:t>отримує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5" name="Google Shape;585;p7"/>
          <p:cNvGrpSpPr/>
          <p:nvPr/>
        </p:nvGrpSpPr>
        <p:grpSpPr>
          <a:xfrm>
            <a:off x="3573360" y="1464840"/>
            <a:ext cx="1271160" cy="1271160"/>
            <a:chOff x="3573360" y="1464840"/>
            <a:chExt cx="1271160" cy="1271160"/>
          </a:xfrm>
        </p:grpSpPr>
        <p:sp>
          <p:nvSpPr>
            <p:cNvPr id="586" name="Google Shape;586;p7"/>
            <p:cNvSpPr/>
            <p:nvPr/>
          </p:nvSpPr>
          <p:spPr>
            <a:xfrm>
              <a:off x="3573360" y="1464840"/>
              <a:ext cx="1271160" cy="1271160"/>
            </a:xfrm>
            <a:prstGeom prst="ellipse">
              <a:avLst/>
            </a:prstGeom>
            <a:solidFill>
              <a:srgbClr val="C0672B"/>
            </a:solidFill>
            <a:ln w="12700" cap="flat" cmpd="sng">
              <a:solidFill>
                <a:srgbClr val="ECC56F"/>
              </a:solidFill>
              <a:prstDash val="solid"/>
              <a:miter lim="8000"/>
              <a:headEnd type="none" w="sm" len="sm"/>
              <a:tailEnd type="none" w="sm" len="sm"/>
            </a:ln>
            <a:effectLst>
              <a:outerShdw blurRad="63360" sx="102000" sy="1020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0000" tIns="45000" rIns="90000" bIns="450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587" name="Google Shape;587;p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783960" y="1602000"/>
              <a:ext cx="908640" cy="908640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588" name="Google Shape;588;p7"/>
          <p:cNvCxnSpPr/>
          <p:nvPr/>
        </p:nvCxnSpPr>
        <p:spPr>
          <a:xfrm>
            <a:off x="3009960" y="3452040"/>
            <a:ext cx="2549160" cy="1080"/>
          </a:xfrm>
          <a:prstGeom prst="straightConnector1">
            <a:avLst/>
          </a:prstGeom>
          <a:noFill/>
          <a:ln w="34925" cap="flat" cmpd="sng">
            <a:solidFill>
              <a:srgbClr val="D0CEC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89" name="Google Shape;589;p7"/>
          <p:cNvSpPr/>
          <p:nvPr/>
        </p:nvSpPr>
        <p:spPr>
          <a:xfrm>
            <a:off x="6004800" y="1951560"/>
            <a:ext cx="2502000" cy="214776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0" name="Google Shape;590;p7"/>
          <p:cNvSpPr/>
          <p:nvPr/>
        </p:nvSpPr>
        <p:spPr>
          <a:xfrm>
            <a:off x="6059520" y="3606120"/>
            <a:ext cx="2439360" cy="394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uk-UA" sz="2000" b="0" i="0" u="none" strike="noStrike" cap="none">
                <a:solidFill>
                  <a:srgbClr val="46543B"/>
                </a:solidFill>
                <a:latin typeface="Montserrat"/>
                <a:ea typeface="Montserrat"/>
                <a:cs typeface="Montserrat"/>
                <a:sym typeface="Montserrat"/>
              </a:rPr>
              <a:t>Зайнятість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1" name="Google Shape;591;p7"/>
          <p:cNvSpPr/>
          <p:nvPr/>
        </p:nvSpPr>
        <p:spPr>
          <a:xfrm>
            <a:off x="6313320" y="2791800"/>
            <a:ext cx="1800000" cy="576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uk-UA" sz="1600" b="1" i="0" u="none" strike="noStrike" cap="none">
                <a:solidFill>
                  <a:srgbClr val="46543B"/>
                </a:solidFill>
                <a:latin typeface="Montserrat"/>
                <a:ea typeface="Montserrat"/>
                <a:cs typeface="Montserrat"/>
                <a:sym typeface="Montserrat"/>
              </a:rPr>
              <a:t>ДЕРЖАВА</a:t>
            </a:r>
            <a:r>
              <a:rPr lang="uk-UA" sz="1600" b="0" i="0" u="none" strike="noStrike" cap="none">
                <a:solidFill>
                  <a:srgbClr val="46543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uk-UA" sz="1600" b="0" i="0" u="none" strike="noStrike" cap="none">
                <a:solidFill>
                  <a:srgbClr val="46543B"/>
                </a:solidFill>
                <a:latin typeface="Montserrat"/>
                <a:ea typeface="Montserrat"/>
                <a:cs typeface="Montserrat"/>
                <a:sym typeface="Montserrat"/>
              </a:rPr>
              <a:t>отримує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92" name="Google Shape;592;p7"/>
          <p:cNvGrpSpPr/>
          <p:nvPr/>
        </p:nvGrpSpPr>
        <p:grpSpPr>
          <a:xfrm>
            <a:off x="6658560" y="1459440"/>
            <a:ext cx="1271160" cy="1271160"/>
            <a:chOff x="6658560" y="1459440"/>
            <a:chExt cx="1271160" cy="1271160"/>
          </a:xfrm>
        </p:grpSpPr>
        <p:sp>
          <p:nvSpPr>
            <p:cNvPr id="593" name="Google Shape;593;p7"/>
            <p:cNvSpPr/>
            <p:nvPr/>
          </p:nvSpPr>
          <p:spPr>
            <a:xfrm>
              <a:off x="6658560" y="1459440"/>
              <a:ext cx="1271160" cy="1271160"/>
            </a:xfrm>
            <a:prstGeom prst="ellipse">
              <a:avLst/>
            </a:prstGeom>
            <a:solidFill>
              <a:srgbClr val="C0672B"/>
            </a:solidFill>
            <a:ln w="12700" cap="flat" cmpd="sng">
              <a:solidFill>
                <a:srgbClr val="ECC56F"/>
              </a:solidFill>
              <a:prstDash val="solid"/>
              <a:miter lim="8000"/>
              <a:headEnd type="none" w="sm" len="sm"/>
              <a:tailEnd type="none" w="sm" len="sm"/>
            </a:ln>
            <a:effectLst>
              <a:outerShdw blurRad="63360" sx="102000" sy="1020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0000" tIns="45000" rIns="90000" bIns="450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594" name="Google Shape;594;p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752520" y="1568520"/>
              <a:ext cx="1082880" cy="1082880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595" name="Google Shape;595;p7"/>
          <p:cNvCxnSpPr/>
          <p:nvPr/>
        </p:nvCxnSpPr>
        <p:spPr>
          <a:xfrm>
            <a:off x="5982120" y="3452040"/>
            <a:ext cx="2549160" cy="1080"/>
          </a:xfrm>
          <a:prstGeom prst="straightConnector1">
            <a:avLst/>
          </a:prstGeom>
          <a:noFill/>
          <a:ln w="34925" cap="flat" cmpd="sng">
            <a:solidFill>
              <a:srgbClr val="D0CEC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96" name="Google Shape;596;p7"/>
          <p:cNvCxnSpPr/>
          <p:nvPr/>
        </p:nvCxnSpPr>
        <p:spPr>
          <a:xfrm>
            <a:off x="8917200" y="3452040"/>
            <a:ext cx="2549160" cy="1080"/>
          </a:xfrm>
          <a:prstGeom prst="straightConnector1">
            <a:avLst/>
          </a:prstGeom>
          <a:noFill/>
          <a:ln w="34925" cap="flat" cmpd="sng">
            <a:solidFill>
              <a:srgbClr val="D0CEC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97" name="Google Shape;597;p7"/>
          <p:cNvSpPr/>
          <p:nvPr/>
        </p:nvSpPr>
        <p:spPr>
          <a:xfrm>
            <a:off x="8934480" y="3606120"/>
            <a:ext cx="2439360" cy="394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uk-UA" sz="2000" b="0" i="0" u="none" strike="noStrike" cap="none">
                <a:solidFill>
                  <a:srgbClr val="46543B"/>
                </a:solidFill>
                <a:latin typeface="Montserrat"/>
                <a:ea typeface="Montserrat"/>
                <a:cs typeface="Montserrat"/>
                <a:sym typeface="Montserrat"/>
              </a:rPr>
              <a:t>Дохід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8" name="Google Shape;598;p7"/>
          <p:cNvSpPr/>
          <p:nvPr/>
        </p:nvSpPr>
        <p:spPr>
          <a:xfrm>
            <a:off x="8942040" y="4156920"/>
            <a:ext cx="2500920" cy="2700000"/>
          </a:xfrm>
          <a:prstGeom prst="rect">
            <a:avLst/>
          </a:prstGeom>
          <a:solidFill>
            <a:srgbClr val="C0672B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9" name="Google Shape;599;p7"/>
          <p:cNvSpPr/>
          <p:nvPr/>
        </p:nvSpPr>
        <p:spPr>
          <a:xfrm>
            <a:off x="8942040" y="4294440"/>
            <a:ext cx="2431440" cy="515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-UA" sz="1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Пасивний дохід в розмірі від 21% річних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0" name="Google Shape;600;p7"/>
          <p:cNvSpPr/>
          <p:nvPr/>
        </p:nvSpPr>
        <p:spPr>
          <a:xfrm>
            <a:off x="2983680" y="4177080"/>
            <a:ext cx="2502000" cy="2679840"/>
          </a:xfrm>
          <a:prstGeom prst="rect">
            <a:avLst/>
          </a:prstGeom>
          <a:solidFill>
            <a:srgbClr val="C0672B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1" name="Google Shape;601;p7"/>
          <p:cNvSpPr/>
          <p:nvPr/>
        </p:nvSpPr>
        <p:spPr>
          <a:xfrm>
            <a:off x="3027960" y="4294440"/>
            <a:ext cx="2443680" cy="243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-UA" sz="1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Проєкт має можливість збувати великі об’єми якісного фермерського молока (не нижче 1 гатунка) молокозаводам. Останні зацікавлені в стабільному отриманні великих партій якісного сирого молока.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2" name="Google Shape;602;p7"/>
          <p:cNvSpPr/>
          <p:nvPr/>
        </p:nvSpPr>
        <p:spPr>
          <a:xfrm>
            <a:off x="6036480" y="4177080"/>
            <a:ext cx="2502000" cy="2679840"/>
          </a:xfrm>
          <a:prstGeom prst="rect">
            <a:avLst/>
          </a:prstGeom>
          <a:solidFill>
            <a:srgbClr val="C0672B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3" name="Google Shape;603;p7"/>
          <p:cNvSpPr/>
          <p:nvPr/>
        </p:nvSpPr>
        <p:spPr>
          <a:xfrm>
            <a:off x="6080760" y="4294440"/>
            <a:ext cx="2443680" cy="179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-UA" sz="1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Кожна сімейна молочна ферма – це родина, яка отримує дохід від своєї діяльності, платить податки, сприяє розвитку місцевої економіки.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4" name="Google Shape;604;p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757800" y="1685520"/>
            <a:ext cx="825480" cy="825480"/>
          </a:xfrm>
          <a:prstGeom prst="rect">
            <a:avLst/>
          </a:prstGeom>
          <a:noFill/>
          <a:ln>
            <a:noFill/>
          </a:ln>
        </p:spPr>
      </p:pic>
      <p:sp>
        <p:nvSpPr>
          <p:cNvPr id="605" name="Google Shape;605;p7"/>
          <p:cNvSpPr/>
          <p:nvPr/>
        </p:nvSpPr>
        <p:spPr>
          <a:xfrm>
            <a:off x="9493920" y="1467000"/>
            <a:ext cx="1271160" cy="1271160"/>
          </a:xfrm>
          <a:prstGeom prst="ellipse">
            <a:avLst/>
          </a:prstGeom>
          <a:solidFill>
            <a:srgbClr val="C0672B"/>
          </a:solidFill>
          <a:ln w="12700" cap="flat" cmpd="sng">
            <a:solidFill>
              <a:srgbClr val="ECC56F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6336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06" name="Google Shape;606;p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770040" y="1661541"/>
            <a:ext cx="825480" cy="825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2" name="Google Shape;612;p78"/>
          <p:cNvCxnSpPr/>
          <p:nvPr/>
        </p:nvCxnSpPr>
        <p:spPr>
          <a:xfrm rot="10800000">
            <a:off x="10437368" y="5116308"/>
            <a:ext cx="0" cy="989996"/>
          </a:xfrm>
          <a:prstGeom prst="straightConnector1">
            <a:avLst/>
          </a:prstGeom>
          <a:noFill/>
          <a:ln w="41275" cap="flat" cmpd="sng">
            <a:solidFill>
              <a:srgbClr val="EBC66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13" name="Google Shape;613;p78"/>
          <p:cNvCxnSpPr/>
          <p:nvPr/>
        </p:nvCxnSpPr>
        <p:spPr>
          <a:xfrm rot="10800000">
            <a:off x="11014183" y="3010568"/>
            <a:ext cx="0" cy="2308884"/>
          </a:xfrm>
          <a:prstGeom prst="straightConnector1">
            <a:avLst/>
          </a:prstGeom>
          <a:noFill/>
          <a:ln w="41275" cap="flat" cmpd="sng">
            <a:solidFill>
              <a:srgbClr val="EBC66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14" name="Google Shape;614;p78"/>
          <p:cNvCxnSpPr/>
          <p:nvPr/>
        </p:nvCxnSpPr>
        <p:spPr>
          <a:xfrm rot="10800000" flipH="1">
            <a:off x="10446073" y="5899196"/>
            <a:ext cx="3318" cy="216618"/>
          </a:xfrm>
          <a:prstGeom prst="straightConnector1">
            <a:avLst/>
          </a:prstGeom>
          <a:noFill/>
          <a:ln w="41275" cap="flat" cmpd="sng">
            <a:solidFill>
              <a:srgbClr val="EBC66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15" name="Google Shape;615;p78"/>
          <p:cNvCxnSpPr/>
          <p:nvPr/>
        </p:nvCxnSpPr>
        <p:spPr>
          <a:xfrm rot="10800000">
            <a:off x="8280905" y="4000594"/>
            <a:ext cx="0" cy="2105710"/>
          </a:xfrm>
          <a:prstGeom prst="straightConnector1">
            <a:avLst/>
          </a:prstGeom>
          <a:noFill/>
          <a:ln w="41275" cap="flat" cmpd="sng">
            <a:solidFill>
              <a:srgbClr val="EBC66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16" name="Google Shape;616;p78"/>
          <p:cNvCxnSpPr>
            <a:stCxn id="617" idx="0"/>
          </p:cNvCxnSpPr>
          <p:nvPr/>
        </p:nvCxnSpPr>
        <p:spPr>
          <a:xfrm rot="10800000" flipH="1">
            <a:off x="6243997" y="4000676"/>
            <a:ext cx="1800" cy="2099100"/>
          </a:xfrm>
          <a:prstGeom prst="straightConnector1">
            <a:avLst/>
          </a:prstGeom>
          <a:noFill/>
          <a:ln w="41275" cap="flat" cmpd="sng">
            <a:solidFill>
              <a:srgbClr val="EBC66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18" name="Google Shape;618;p78"/>
          <p:cNvCxnSpPr/>
          <p:nvPr/>
        </p:nvCxnSpPr>
        <p:spPr>
          <a:xfrm rot="10800000">
            <a:off x="3948713" y="4000594"/>
            <a:ext cx="0" cy="2099183"/>
          </a:xfrm>
          <a:prstGeom prst="straightConnector1">
            <a:avLst/>
          </a:prstGeom>
          <a:noFill/>
          <a:ln w="41275" cap="flat" cmpd="sng">
            <a:solidFill>
              <a:srgbClr val="EBC66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19" name="Google Shape;619;p78"/>
          <p:cNvCxnSpPr/>
          <p:nvPr/>
        </p:nvCxnSpPr>
        <p:spPr>
          <a:xfrm rot="10800000">
            <a:off x="1780824" y="4780918"/>
            <a:ext cx="0" cy="1318858"/>
          </a:xfrm>
          <a:prstGeom prst="straightConnector1">
            <a:avLst/>
          </a:prstGeom>
          <a:noFill/>
          <a:ln w="41275" cap="flat" cmpd="sng">
            <a:solidFill>
              <a:srgbClr val="EBC66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20" name="Google Shape;620;p78"/>
          <p:cNvCxnSpPr/>
          <p:nvPr/>
        </p:nvCxnSpPr>
        <p:spPr>
          <a:xfrm>
            <a:off x="2125643" y="2508113"/>
            <a:ext cx="2054614" cy="0"/>
          </a:xfrm>
          <a:prstGeom prst="straightConnector1">
            <a:avLst/>
          </a:prstGeom>
          <a:noFill/>
          <a:ln w="41275" cap="flat" cmpd="sng">
            <a:solidFill>
              <a:srgbClr val="EBC66E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621" name="Google Shape;621;p78"/>
          <p:cNvGrpSpPr/>
          <p:nvPr/>
        </p:nvGrpSpPr>
        <p:grpSpPr>
          <a:xfrm>
            <a:off x="939201" y="4803163"/>
            <a:ext cx="1683246" cy="578084"/>
            <a:chOff x="307377" y="6007395"/>
            <a:chExt cx="1881962" cy="646330"/>
          </a:xfrm>
        </p:grpSpPr>
        <p:sp>
          <p:nvSpPr>
            <p:cNvPr id="622" name="Google Shape;622;p78"/>
            <p:cNvSpPr/>
            <p:nvPr/>
          </p:nvSpPr>
          <p:spPr>
            <a:xfrm>
              <a:off x="307377" y="6007395"/>
              <a:ext cx="1881962" cy="646330"/>
            </a:xfrm>
            <a:custGeom>
              <a:avLst/>
              <a:gdLst/>
              <a:ahLst/>
              <a:cxnLst/>
              <a:rect l="l" t="t" r="r" b="b"/>
              <a:pathLst>
                <a:path w="1881962" h="531628" extrusionOk="0">
                  <a:moveTo>
                    <a:pt x="131765" y="0"/>
                  </a:moveTo>
                  <a:lnTo>
                    <a:pt x="1750197" y="0"/>
                  </a:lnTo>
                  <a:cubicBezTo>
                    <a:pt x="1822969" y="0"/>
                    <a:pt x="1881962" y="58993"/>
                    <a:pt x="1881962" y="131765"/>
                  </a:cubicBezTo>
                  <a:lnTo>
                    <a:pt x="1881962" y="531628"/>
                  </a:lnTo>
                  <a:lnTo>
                    <a:pt x="0" y="531628"/>
                  </a:lnTo>
                  <a:lnTo>
                    <a:pt x="0" y="131765"/>
                  </a:lnTo>
                  <a:cubicBezTo>
                    <a:pt x="0" y="58993"/>
                    <a:pt x="58993" y="0"/>
                    <a:pt x="131765" y="0"/>
                  </a:cubicBezTo>
                  <a:close/>
                </a:path>
              </a:pathLst>
            </a:custGeom>
            <a:solidFill>
              <a:srgbClr val="C0672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52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3" name="Google Shape;623;p78"/>
            <p:cNvSpPr txBox="1"/>
            <p:nvPr/>
          </p:nvSpPr>
          <p:spPr>
            <a:xfrm>
              <a:off x="307377" y="6010461"/>
              <a:ext cx="1881962" cy="5340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-UA" sz="1252" b="0" i="0" u="none" strike="noStrike" cap="none">
                  <a:solidFill>
                    <a:schemeClr val="lt1"/>
                  </a:solidFill>
                  <a:latin typeface="Ubuntu"/>
                  <a:ea typeface="Ubuntu"/>
                  <a:cs typeface="Ubuntu"/>
                  <a:sym typeface="Ubuntu"/>
                </a:rPr>
                <a:t>Навчальний 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-UA" sz="1252" b="0" i="0" u="none" strike="noStrike" cap="none">
                  <a:solidFill>
                    <a:schemeClr val="lt1"/>
                  </a:solidFill>
                  <a:latin typeface="Ubuntu"/>
                  <a:ea typeface="Ubuntu"/>
                  <a:cs typeface="Ubuntu"/>
                  <a:sym typeface="Ubuntu"/>
                </a:rPr>
                <a:t>центр</a:t>
              </a:r>
              <a:endParaRPr sz="1252" b="0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endParaRPr>
            </a:p>
          </p:txBody>
        </p:sp>
      </p:grpSp>
      <p:grpSp>
        <p:nvGrpSpPr>
          <p:cNvPr id="624" name="Google Shape;624;p78"/>
          <p:cNvGrpSpPr/>
          <p:nvPr/>
        </p:nvGrpSpPr>
        <p:grpSpPr>
          <a:xfrm>
            <a:off x="3107090" y="4803162"/>
            <a:ext cx="1683246" cy="578084"/>
            <a:chOff x="2569313" y="6007395"/>
            <a:chExt cx="1881962" cy="646330"/>
          </a:xfrm>
        </p:grpSpPr>
        <p:sp>
          <p:nvSpPr>
            <p:cNvPr id="625" name="Google Shape;625;p78"/>
            <p:cNvSpPr/>
            <p:nvPr/>
          </p:nvSpPr>
          <p:spPr>
            <a:xfrm>
              <a:off x="2569313" y="6007395"/>
              <a:ext cx="1881962" cy="646330"/>
            </a:xfrm>
            <a:custGeom>
              <a:avLst/>
              <a:gdLst/>
              <a:ahLst/>
              <a:cxnLst/>
              <a:rect l="l" t="t" r="r" b="b"/>
              <a:pathLst>
                <a:path w="1881962" h="531628" extrusionOk="0">
                  <a:moveTo>
                    <a:pt x="131765" y="0"/>
                  </a:moveTo>
                  <a:lnTo>
                    <a:pt x="1750197" y="0"/>
                  </a:lnTo>
                  <a:cubicBezTo>
                    <a:pt x="1822969" y="0"/>
                    <a:pt x="1881962" y="58993"/>
                    <a:pt x="1881962" y="131765"/>
                  </a:cubicBezTo>
                  <a:lnTo>
                    <a:pt x="1881962" y="531628"/>
                  </a:lnTo>
                  <a:lnTo>
                    <a:pt x="0" y="531628"/>
                  </a:lnTo>
                  <a:lnTo>
                    <a:pt x="0" y="131765"/>
                  </a:lnTo>
                  <a:cubicBezTo>
                    <a:pt x="0" y="58993"/>
                    <a:pt x="58993" y="0"/>
                    <a:pt x="131765" y="0"/>
                  </a:cubicBezTo>
                  <a:close/>
                </a:path>
              </a:pathLst>
            </a:custGeom>
            <a:solidFill>
              <a:srgbClr val="C0672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52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6" name="Google Shape;626;p78"/>
            <p:cNvSpPr txBox="1"/>
            <p:nvPr/>
          </p:nvSpPr>
          <p:spPr>
            <a:xfrm>
              <a:off x="2569313" y="6140004"/>
              <a:ext cx="1881962" cy="3186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-UA" sz="1252" b="0" i="0" u="none" strike="noStrike" cap="none">
                  <a:solidFill>
                    <a:schemeClr val="lt1"/>
                  </a:solidFill>
                  <a:latin typeface="Ubuntu"/>
                  <a:ea typeface="Ubuntu"/>
                  <a:cs typeface="Ubuntu"/>
                  <a:sym typeface="Ubuntu"/>
                </a:rPr>
                <a:t>Кормоцентр</a:t>
              </a:r>
              <a:endParaRPr sz="1252" b="0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endParaRPr>
            </a:p>
          </p:txBody>
        </p:sp>
      </p:grpSp>
      <p:grpSp>
        <p:nvGrpSpPr>
          <p:cNvPr id="627" name="Google Shape;627;p78"/>
          <p:cNvGrpSpPr/>
          <p:nvPr/>
        </p:nvGrpSpPr>
        <p:grpSpPr>
          <a:xfrm>
            <a:off x="5274980" y="4803162"/>
            <a:ext cx="1683246" cy="578084"/>
            <a:chOff x="5276418" y="6007395"/>
            <a:chExt cx="1881962" cy="646330"/>
          </a:xfrm>
        </p:grpSpPr>
        <p:sp>
          <p:nvSpPr>
            <p:cNvPr id="628" name="Google Shape;628;p78"/>
            <p:cNvSpPr/>
            <p:nvPr/>
          </p:nvSpPr>
          <p:spPr>
            <a:xfrm>
              <a:off x="5276418" y="6007395"/>
              <a:ext cx="1881962" cy="646330"/>
            </a:xfrm>
            <a:custGeom>
              <a:avLst/>
              <a:gdLst/>
              <a:ahLst/>
              <a:cxnLst/>
              <a:rect l="l" t="t" r="r" b="b"/>
              <a:pathLst>
                <a:path w="1881962" h="531628" extrusionOk="0">
                  <a:moveTo>
                    <a:pt x="131765" y="0"/>
                  </a:moveTo>
                  <a:lnTo>
                    <a:pt x="1750197" y="0"/>
                  </a:lnTo>
                  <a:cubicBezTo>
                    <a:pt x="1822969" y="0"/>
                    <a:pt x="1881962" y="58993"/>
                    <a:pt x="1881962" y="131765"/>
                  </a:cubicBezTo>
                  <a:lnTo>
                    <a:pt x="1881962" y="531628"/>
                  </a:lnTo>
                  <a:lnTo>
                    <a:pt x="0" y="531628"/>
                  </a:lnTo>
                  <a:lnTo>
                    <a:pt x="0" y="131765"/>
                  </a:lnTo>
                  <a:cubicBezTo>
                    <a:pt x="0" y="58993"/>
                    <a:pt x="58993" y="0"/>
                    <a:pt x="131765" y="0"/>
                  </a:cubicBezTo>
                  <a:close/>
                </a:path>
              </a:pathLst>
            </a:custGeom>
            <a:solidFill>
              <a:srgbClr val="C0672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52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" name="Google Shape;629;p78"/>
            <p:cNvSpPr txBox="1"/>
            <p:nvPr/>
          </p:nvSpPr>
          <p:spPr>
            <a:xfrm>
              <a:off x="5276418" y="6145894"/>
              <a:ext cx="1881962" cy="3186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-UA" sz="1252" b="0" i="0" u="none" strike="noStrike" cap="none">
                  <a:solidFill>
                    <a:schemeClr val="lt1"/>
                  </a:solidFill>
                  <a:latin typeface="Ubuntu"/>
                  <a:ea typeface="Ubuntu"/>
                  <a:cs typeface="Ubuntu"/>
                  <a:sym typeface="Ubuntu"/>
                </a:rPr>
                <a:t>Ветцентр</a:t>
              </a:r>
              <a:endParaRPr sz="1252" b="0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endParaRPr>
            </a:p>
          </p:txBody>
        </p:sp>
      </p:grpSp>
      <p:grpSp>
        <p:nvGrpSpPr>
          <p:cNvPr id="630" name="Google Shape;630;p78"/>
          <p:cNvGrpSpPr/>
          <p:nvPr/>
        </p:nvGrpSpPr>
        <p:grpSpPr>
          <a:xfrm>
            <a:off x="7442869" y="4803163"/>
            <a:ext cx="1683246" cy="578084"/>
            <a:chOff x="7586481" y="6007395"/>
            <a:chExt cx="1881962" cy="646330"/>
          </a:xfrm>
        </p:grpSpPr>
        <p:sp>
          <p:nvSpPr>
            <p:cNvPr id="631" name="Google Shape;631;p78"/>
            <p:cNvSpPr/>
            <p:nvPr/>
          </p:nvSpPr>
          <p:spPr>
            <a:xfrm>
              <a:off x="7586481" y="6007395"/>
              <a:ext cx="1881962" cy="646330"/>
            </a:xfrm>
            <a:custGeom>
              <a:avLst/>
              <a:gdLst/>
              <a:ahLst/>
              <a:cxnLst/>
              <a:rect l="l" t="t" r="r" b="b"/>
              <a:pathLst>
                <a:path w="1881962" h="531628" extrusionOk="0">
                  <a:moveTo>
                    <a:pt x="131765" y="0"/>
                  </a:moveTo>
                  <a:lnTo>
                    <a:pt x="1750197" y="0"/>
                  </a:lnTo>
                  <a:cubicBezTo>
                    <a:pt x="1822969" y="0"/>
                    <a:pt x="1881962" y="58993"/>
                    <a:pt x="1881962" y="131765"/>
                  </a:cubicBezTo>
                  <a:lnTo>
                    <a:pt x="1881962" y="531628"/>
                  </a:lnTo>
                  <a:lnTo>
                    <a:pt x="0" y="531628"/>
                  </a:lnTo>
                  <a:lnTo>
                    <a:pt x="0" y="131765"/>
                  </a:lnTo>
                  <a:cubicBezTo>
                    <a:pt x="0" y="58993"/>
                    <a:pt x="58993" y="0"/>
                    <a:pt x="131765" y="0"/>
                  </a:cubicBezTo>
                  <a:close/>
                </a:path>
              </a:pathLst>
            </a:custGeom>
            <a:solidFill>
              <a:srgbClr val="C0672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52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2" name="Google Shape;632;p78"/>
            <p:cNvSpPr txBox="1"/>
            <p:nvPr/>
          </p:nvSpPr>
          <p:spPr>
            <a:xfrm>
              <a:off x="7586481" y="6010461"/>
              <a:ext cx="1881962" cy="5340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-UA" sz="1252" b="0" i="0" u="none" strike="noStrike" cap="none">
                  <a:solidFill>
                    <a:schemeClr val="lt1"/>
                  </a:solidFill>
                  <a:latin typeface="Ubuntu"/>
                  <a:ea typeface="Ubuntu"/>
                  <a:cs typeface="Ubuntu"/>
                  <a:sym typeface="Ubuntu"/>
                </a:rPr>
                <a:t>Нетельне господарство</a:t>
              </a:r>
              <a:endParaRPr sz="1252" b="0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endParaRPr>
            </a:p>
          </p:txBody>
        </p:sp>
      </p:grpSp>
      <p:grpSp>
        <p:nvGrpSpPr>
          <p:cNvPr id="633" name="Google Shape;633;p78"/>
          <p:cNvGrpSpPr/>
          <p:nvPr/>
        </p:nvGrpSpPr>
        <p:grpSpPr>
          <a:xfrm>
            <a:off x="9610759" y="4765130"/>
            <a:ext cx="1683246" cy="578084"/>
            <a:chOff x="10002661" y="6007395"/>
            <a:chExt cx="1881962" cy="646330"/>
          </a:xfrm>
        </p:grpSpPr>
        <p:sp>
          <p:nvSpPr>
            <p:cNvPr id="634" name="Google Shape;634;p78"/>
            <p:cNvSpPr/>
            <p:nvPr/>
          </p:nvSpPr>
          <p:spPr>
            <a:xfrm>
              <a:off x="10002661" y="6007395"/>
              <a:ext cx="1881962" cy="646330"/>
            </a:xfrm>
            <a:custGeom>
              <a:avLst/>
              <a:gdLst/>
              <a:ahLst/>
              <a:cxnLst/>
              <a:rect l="l" t="t" r="r" b="b"/>
              <a:pathLst>
                <a:path w="1881962" h="531628" extrusionOk="0">
                  <a:moveTo>
                    <a:pt x="131765" y="0"/>
                  </a:moveTo>
                  <a:lnTo>
                    <a:pt x="1750197" y="0"/>
                  </a:lnTo>
                  <a:cubicBezTo>
                    <a:pt x="1822969" y="0"/>
                    <a:pt x="1881962" y="58993"/>
                    <a:pt x="1881962" y="131765"/>
                  </a:cubicBezTo>
                  <a:lnTo>
                    <a:pt x="1881962" y="531628"/>
                  </a:lnTo>
                  <a:lnTo>
                    <a:pt x="0" y="531628"/>
                  </a:lnTo>
                  <a:lnTo>
                    <a:pt x="0" y="131765"/>
                  </a:lnTo>
                  <a:cubicBezTo>
                    <a:pt x="0" y="58993"/>
                    <a:pt x="58993" y="0"/>
                    <a:pt x="131765" y="0"/>
                  </a:cubicBezTo>
                  <a:close/>
                </a:path>
              </a:pathLst>
            </a:custGeom>
            <a:solidFill>
              <a:srgbClr val="C0672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52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" name="Google Shape;635;p78"/>
            <p:cNvSpPr txBox="1"/>
            <p:nvPr/>
          </p:nvSpPr>
          <p:spPr>
            <a:xfrm>
              <a:off x="10002661" y="6010461"/>
              <a:ext cx="1881962" cy="3186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-UA" sz="1252" b="0" i="0" u="none" strike="noStrike" cap="none">
                  <a:solidFill>
                    <a:schemeClr val="lt1"/>
                  </a:solidFill>
                  <a:latin typeface="Ubuntu"/>
                  <a:ea typeface="Ubuntu"/>
                  <a:cs typeface="Ubuntu"/>
                  <a:sym typeface="Ubuntu"/>
                </a:rPr>
                <a:t>Промислова ферма</a:t>
              </a:r>
              <a:endParaRPr sz="1252" b="0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endParaRPr>
            </a:p>
          </p:txBody>
        </p:sp>
      </p:grpSp>
      <p:grpSp>
        <p:nvGrpSpPr>
          <p:cNvPr id="636" name="Google Shape;636;p78"/>
          <p:cNvGrpSpPr/>
          <p:nvPr/>
        </p:nvGrpSpPr>
        <p:grpSpPr>
          <a:xfrm>
            <a:off x="4180256" y="2432482"/>
            <a:ext cx="1683246" cy="578084"/>
            <a:chOff x="2569313" y="6007395"/>
            <a:chExt cx="1881962" cy="646330"/>
          </a:xfrm>
        </p:grpSpPr>
        <p:sp>
          <p:nvSpPr>
            <p:cNvPr id="637" name="Google Shape;637;p78"/>
            <p:cNvSpPr/>
            <p:nvPr/>
          </p:nvSpPr>
          <p:spPr>
            <a:xfrm>
              <a:off x="2569313" y="6007395"/>
              <a:ext cx="1881962" cy="646330"/>
            </a:xfrm>
            <a:custGeom>
              <a:avLst/>
              <a:gdLst/>
              <a:ahLst/>
              <a:cxnLst/>
              <a:rect l="l" t="t" r="r" b="b"/>
              <a:pathLst>
                <a:path w="1881962" h="531628" extrusionOk="0">
                  <a:moveTo>
                    <a:pt x="131765" y="0"/>
                  </a:moveTo>
                  <a:lnTo>
                    <a:pt x="1750197" y="0"/>
                  </a:lnTo>
                  <a:cubicBezTo>
                    <a:pt x="1822969" y="0"/>
                    <a:pt x="1881962" y="58993"/>
                    <a:pt x="1881962" y="131765"/>
                  </a:cubicBezTo>
                  <a:lnTo>
                    <a:pt x="1881962" y="531628"/>
                  </a:lnTo>
                  <a:lnTo>
                    <a:pt x="0" y="531628"/>
                  </a:lnTo>
                  <a:lnTo>
                    <a:pt x="0" y="131765"/>
                  </a:lnTo>
                  <a:cubicBezTo>
                    <a:pt x="0" y="58993"/>
                    <a:pt x="58993" y="0"/>
                    <a:pt x="131765" y="0"/>
                  </a:cubicBezTo>
                  <a:close/>
                </a:path>
              </a:pathLst>
            </a:custGeom>
            <a:solidFill>
              <a:srgbClr val="5464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52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" name="Google Shape;638;p78"/>
            <p:cNvSpPr txBox="1"/>
            <p:nvPr/>
          </p:nvSpPr>
          <p:spPr>
            <a:xfrm>
              <a:off x="2569313" y="6140004"/>
              <a:ext cx="1881962" cy="3186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-UA" sz="1252" b="0" i="0" u="none" strike="noStrike" cap="none">
                  <a:solidFill>
                    <a:schemeClr val="lt1"/>
                  </a:solidFill>
                  <a:latin typeface="Ubuntu"/>
                  <a:ea typeface="Ubuntu"/>
                  <a:cs typeface="Ubuntu"/>
                  <a:sym typeface="Ubuntu"/>
                </a:rPr>
                <a:t>Сімейні ферма</a:t>
              </a:r>
              <a:endParaRPr/>
            </a:p>
          </p:txBody>
        </p:sp>
      </p:grpSp>
      <p:cxnSp>
        <p:nvCxnSpPr>
          <p:cNvPr id="639" name="Google Shape;639;p78"/>
          <p:cNvCxnSpPr>
            <a:stCxn id="623" idx="0"/>
          </p:cNvCxnSpPr>
          <p:nvPr/>
        </p:nvCxnSpPr>
        <p:spPr>
          <a:xfrm rot="10800000">
            <a:off x="1780824" y="3487105"/>
            <a:ext cx="0" cy="1318800"/>
          </a:xfrm>
          <a:prstGeom prst="straightConnector1">
            <a:avLst/>
          </a:prstGeom>
          <a:noFill/>
          <a:ln w="41275" cap="flat" cmpd="sng">
            <a:solidFill>
              <a:srgbClr val="EBC66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40" name="Google Shape;640;p78"/>
          <p:cNvCxnSpPr/>
          <p:nvPr/>
        </p:nvCxnSpPr>
        <p:spPr>
          <a:xfrm>
            <a:off x="1780824" y="4000593"/>
            <a:ext cx="6500081" cy="0"/>
          </a:xfrm>
          <a:prstGeom prst="straightConnector1">
            <a:avLst/>
          </a:prstGeom>
          <a:noFill/>
          <a:ln w="41275" cap="flat" cmpd="sng">
            <a:solidFill>
              <a:srgbClr val="EBC66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41" name="Google Shape;641;p78"/>
          <p:cNvCxnSpPr/>
          <p:nvPr/>
        </p:nvCxnSpPr>
        <p:spPr>
          <a:xfrm rot="10800000">
            <a:off x="5021879" y="3010568"/>
            <a:ext cx="4520" cy="990027"/>
          </a:xfrm>
          <a:prstGeom prst="straightConnector1">
            <a:avLst/>
          </a:prstGeom>
          <a:noFill/>
          <a:ln w="41275" cap="flat" cmpd="sng">
            <a:solidFill>
              <a:srgbClr val="EBC66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42" name="Google Shape;642;p78"/>
          <p:cNvSpPr/>
          <p:nvPr/>
        </p:nvSpPr>
        <p:spPr>
          <a:xfrm>
            <a:off x="4957343" y="3010566"/>
            <a:ext cx="147043" cy="178902"/>
          </a:xfrm>
          <a:prstGeom prst="triangle">
            <a:avLst>
              <a:gd name="adj" fmla="val 50000"/>
            </a:avLst>
          </a:prstGeom>
          <a:solidFill>
            <a:srgbClr val="EBC6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52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43" name="Google Shape;643;p78"/>
          <p:cNvCxnSpPr>
            <a:stCxn id="644" idx="4"/>
          </p:cNvCxnSpPr>
          <p:nvPr/>
        </p:nvCxnSpPr>
        <p:spPr>
          <a:xfrm rot="10800000" flipH="1">
            <a:off x="9894893" y="2459088"/>
            <a:ext cx="6600" cy="2364900"/>
          </a:xfrm>
          <a:prstGeom prst="straightConnector1">
            <a:avLst/>
          </a:prstGeom>
          <a:noFill/>
          <a:ln w="41275" cap="flat" cmpd="sng">
            <a:solidFill>
              <a:srgbClr val="EBC66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45" name="Google Shape;645;p78"/>
          <p:cNvSpPr/>
          <p:nvPr/>
        </p:nvSpPr>
        <p:spPr>
          <a:xfrm>
            <a:off x="9828008" y="3010566"/>
            <a:ext cx="147043" cy="178902"/>
          </a:xfrm>
          <a:prstGeom prst="triangle">
            <a:avLst>
              <a:gd name="adj" fmla="val 50000"/>
            </a:avLst>
          </a:prstGeom>
          <a:solidFill>
            <a:srgbClr val="EBC6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52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6" name="Google Shape;646;p78"/>
          <p:cNvSpPr/>
          <p:nvPr/>
        </p:nvSpPr>
        <p:spPr>
          <a:xfrm rot="10800000">
            <a:off x="10935706" y="4607369"/>
            <a:ext cx="147043" cy="178902"/>
          </a:xfrm>
          <a:prstGeom prst="triangle">
            <a:avLst>
              <a:gd name="adj" fmla="val 50000"/>
            </a:avLst>
          </a:prstGeom>
          <a:solidFill>
            <a:srgbClr val="EBC6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52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47" name="Google Shape;647;p78"/>
          <p:cNvGrpSpPr/>
          <p:nvPr/>
        </p:nvGrpSpPr>
        <p:grpSpPr>
          <a:xfrm>
            <a:off x="946486" y="1676913"/>
            <a:ext cx="1683246" cy="467974"/>
            <a:chOff x="2569313" y="6007395"/>
            <a:chExt cx="1881962" cy="646330"/>
          </a:xfrm>
        </p:grpSpPr>
        <p:sp>
          <p:nvSpPr>
            <p:cNvPr id="648" name="Google Shape;648;p78"/>
            <p:cNvSpPr/>
            <p:nvPr/>
          </p:nvSpPr>
          <p:spPr>
            <a:xfrm>
              <a:off x="2569313" y="6007395"/>
              <a:ext cx="1881962" cy="646330"/>
            </a:xfrm>
            <a:custGeom>
              <a:avLst/>
              <a:gdLst/>
              <a:ahLst/>
              <a:cxnLst/>
              <a:rect l="l" t="t" r="r" b="b"/>
              <a:pathLst>
                <a:path w="1881962" h="531628" extrusionOk="0">
                  <a:moveTo>
                    <a:pt x="131765" y="0"/>
                  </a:moveTo>
                  <a:lnTo>
                    <a:pt x="1750197" y="0"/>
                  </a:lnTo>
                  <a:cubicBezTo>
                    <a:pt x="1822969" y="0"/>
                    <a:pt x="1881962" y="58993"/>
                    <a:pt x="1881962" y="131765"/>
                  </a:cubicBezTo>
                  <a:lnTo>
                    <a:pt x="1881962" y="531628"/>
                  </a:lnTo>
                  <a:lnTo>
                    <a:pt x="0" y="531628"/>
                  </a:lnTo>
                  <a:lnTo>
                    <a:pt x="0" y="131765"/>
                  </a:lnTo>
                  <a:cubicBezTo>
                    <a:pt x="0" y="58993"/>
                    <a:pt x="58993" y="0"/>
                    <a:pt x="131765" y="0"/>
                  </a:cubicBezTo>
                  <a:close/>
                </a:path>
              </a:pathLst>
            </a:custGeom>
            <a:solidFill>
              <a:srgbClr val="5464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52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" name="Google Shape;649;p78"/>
            <p:cNvSpPr txBox="1"/>
            <p:nvPr/>
          </p:nvSpPr>
          <p:spPr>
            <a:xfrm>
              <a:off x="2569313" y="6140004"/>
              <a:ext cx="1881962" cy="3936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-UA" sz="1252" b="0" i="0" u="none" strike="noStrike" cap="none">
                  <a:solidFill>
                    <a:schemeClr val="lt1"/>
                  </a:solidFill>
                  <a:latin typeface="Ubuntu"/>
                  <a:ea typeface="Ubuntu"/>
                  <a:cs typeface="Ubuntu"/>
                  <a:sym typeface="Ubuntu"/>
                </a:rPr>
                <a:t>Сироварня</a:t>
              </a:r>
              <a:endParaRPr/>
            </a:p>
          </p:txBody>
        </p:sp>
      </p:grpSp>
      <p:sp>
        <p:nvSpPr>
          <p:cNvPr id="650" name="Google Shape;650;p78"/>
          <p:cNvSpPr/>
          <p:nvPr/>
        </p:nvSpPr>
        <p:spPr>
          <a:xfrm>
            <a:off x="902580" y="178853"/>
            <a:ext cx="10454759" cy="578084"/>
          </a:xfrm>
          <a:custGeom>
            <a:avLst/>
            <a:gdLst/>
            <a:ahLst/>
            <a:cxnLst/>
            <a:rect l="l" t="t" r="r" b="b"/>
            <a:pathLst>
              <a:path w="1881962" h="531628" extrusionOk="0">
                <a:moveTo>
                  <a:pt x="131765" y="0"/>
                </a:moveTo>
                <a:lnTo>
                  <a:pt x="1750197" y="0"/>
                </a:lnTo>
                <a:cubicBezTo>
                  <a:pt x="1822969" y="0"/>
                  <a:pt x="1881962" y="58993"/>
                  <a:pt x="1881962" y="131765"/>
                </a:cubicBezTo>
                <a:lnTo>
                  <a:pt x="1881962" y="531628"/>
                </a:lnTo>
                <a:lnTo>
                  <a:pt x="0" y="531628"/>
                </a:lnTo>
                <a:lnTo>
                  <a:pt x="0" y="131765"/>
                </a:lnTo>
                <a:cubicBezTo>
                  <a:pt x="0" y="58993"/>
                  <a:pt x="58993" y="0"/>
                  <a:pt x="131765" y="0"/>
                </a:cubicBezTo>
                <a:close/>
              </a:path>
            </a:pathLst>
          </a:custGeom>
          <a:solidFill>
            <a:srgbClr val="54644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52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1" name="Google Shape;651;p78"/>
          <p:cNvSpPr txBox="1"/>
          <p:nvPr/>
        </p:nvSpPr>
        <p:spPr>
          <a:xfrm>
            <a:off x="902580" y="297460"/>
            <a:ext cx="10454759" cy="285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52" b="0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КІНЦЕВИЙ СПОЖИВАЧ (ВЛАСНИЙ МАГАЗИН та ІНШІ МАГАЗИНИ)</a:t>
            </a:r>
            <a:endParaRPr/>
          </a:p>
        </p:txBody>
      </p:sp>
      <p:cxnSp>
        <p:nvCxnSpPr>
          <p:cNvPr id="652" name="Google Shape;652;p78"/>
          <p:cNvCxnSpPr/>
          <p:nvPr/>
        </p:nvCxnSpPr>
        <p:spPr>
          <a:xfrm rot="10800000" flipH="1">
            <a:off x="1780825" y="2997015"/>
            <a:ext cx="2399433" cy="2634"/>
          </a:xfrm>
          <a:prstGeom prst="straightConnector1">
            <a:avLst/>
          </a:prstGeom>
          <a:noFill/>
          <a:ln w="41275" cap="flat" cmpd="sng">
            <a:solidFill>
              <a:srgbClr val="EBC66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53" name="Google Shape;653;p78"/>
          <p:cNvCxnSpPr>
            <a:endCxn id="654" idx="0"/>
          </p:cNvCxnSpPr>
          <p:nvPr/>
        </p:nvCxnSpPr>
        <p:spPr>
          <a:xfrm rot="10800000">
            <a:off x="1817445" y="2142608"/>
            <a:ext cx="0" cy="561300"/>
          </a:xfrm>
          <a:prstGeom prst="straightConnector1">
            <a:avLst/>
          </a:prstGeom>
          <a:noFill/>
          <a:ln w="41275" cap="flat" cmpd="sng">
            <a:solidFill>
              <a:srgbClr val="EBC66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55" name="Google Shape;655;p78"/>
          <p:cNvSpPr/>
          <p:nvPr/>
        </p:nvSpPr>
        <p:spPr>
          <a:xfrm>
            <a:off x="1442334" y="4079072"/>
            <a:ext cx="635540" cy="637830"/>
          </a:xfrm>
          <a:prstGeom prst="ellipse">
            <a:avLst/>
          </a:prstGeom>
          <a:gradFill>
            <a:gsLst>
              <a:gs pos="0">
                <a:srgbClr val="FAFAFA"/>
              </a:gs>
              <a:gs pos="100000">
                <a:srgbClr val="E3E3E3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109025" tIns="109025" rIns="109025" bIns="1090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7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56" name="Google Shape;656;p7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57802" y="4188244"/>
            <a:ext cx="419483" cy="41948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57" name="Google Shape;657;p78"/>
          <p:cNvGrpSpPr/>
          <p:nvPr/>
        </p:nvGrpSpPr>
        <p:grpSpPr>
          <a:xfrm>
            <a:off x="7939257" y="4098065"/>
            <a:ext cx="635540" cy="637830"/>
            <a:chOff x="8156863" y="4837055"/>
            <a:chExt cx="710569" cy="713129"/>
          </a:xfrm>
        </p:grpSpPr>
        <p:sp>
          <p:nvSpPr>
            <p:cNvPr id="658" name="Google Shape;658;p78"/>
            <p:cNvSpPr/>
            <p:nvPr/>
          </p:nvSpPr>
          <p:spPr>
            <a:xfrm>
              <a:off x="8156863" y="4837055"/>
              <a:ext cx="710569" cy="713129"/>
            </a:xfrm>
            <a:prstGeom prst="ellipse">
              <a:avLst/>
            </a:prstGeom>
            <a:gradFill>
              <a:gsLst>
                <a:gs pos="0">
                  <a:srgbClr val="FAFAFA"/>
                </a:gs>
                <a:gs pos="100000">
                  <a:srgbClr val="E3E3E3"/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109025" tIns="109025" rIns="109025" bIns="109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7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659" name="Google Shape;659;p7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283669" y="4925336"/>
              <a:ext cx="536565" cy="53656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60" name="Google Shape;660;p78"/>
          <p:cNvGrpSpPr/>
          <p:nvPr/>
        </p:nvGrpSpPr>
        <p:grpSpPr>
          <a:xfrm>
            <a:off x="3647280" y="4075074"/>
            <a:ext cx="635540" cy="637830"/>
            <a:chOff x="3358195" y="4800711"/>
            <a:chExt cx="710569" cy="713129"/>
          </a:xfrm>
        </p:grpSpPr>
        <p:sp>
          <p:nvSpPr>
            <p:cNvPr id="661" name="Google Shape;661;p78"/>
            <p:cNvSpPr/>
            <p:nvPr/>
          </p:nvSpPr>
          <p:spPr>
            <a:xfrm>
              <a:off x="3358195" y="4800711"/>
              <a:ext cx="710569" cy="713129"/>
            </a:xfrm>
            <a:prstGeom prst="ellipse">
              <a:avLst/>
            </a:prstGeom>
            <a:gradFill>
              <a:gsLst>
                <a:gs pos="0">
                  <a:srgbClr val="FAFAFA"/>
                </a:gs>
                <a:gs pos="100000">
                  <a:srgbClr val="E3E3E3"/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109025" tIns="109025" rIns="109025" bIns="109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7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662" name="Google Shape;662;p7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458787" y="4917399"/>
              <a:ext cx="463047" cy="46304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63" name="Google Shape;663;p78"/>
          <p:cNvGrpSpPr/>
          <p:nvPr/>
        </p:nvGrpSpPr>
        <p:grpSpPr>
          <a:xfrm>
            <a:off x="5778912" y="4094093"/>
            <a:ext cx="635540" cy="637830"/>
            <a:chOff x="5741477" y="4800711"/>
            <a:chExt cx="710569" cy="713129"/>
          </a:xfrm>
        </p:grpSpPr>
        <p:sp>
          <p:nvSpPr>
            <p:cNvPr id="664" name="Google Shape;664;p78"/>
            <p:cNvSpPr/>
            <p:nvPr/>
          </p:nvSpPr>
          <p:spPr>
            <a:xfrm>
              <a:off x="5741477" y="4800711"/>
              <a:ext cx="710569" cy="713129"/>
            </a:xfrm>
            <a:prstGeom prst="ellipse">
              <a:avLst/>
            </a:prstGeom>
            <a:gradFill>
              <a:gsLst>
                <a:gs pos="0">
                  <a:srgbClr val="FAFAFA"/>
                </a:gs>
                <a:gs pos="100000">
                  <a:srgbClr val="E3E3E3"/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109025" tIns="109025" rIns="109025" bIns="109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7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665" name="Google Shape;665;p78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896748" y="4947545"/>
              <a:ext cx="460197" cy="46019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54" name="Google Shape;654;p78"/>
          <p:cNvSpPr/>
          <p:nvPr/>
        </p:nvSpPr>
        <p:spPr>
          <a:xfrm>
            <a:off x="1743923" y="2142608"/>
            <a:ext cx="147043" cy="178902"/>
          </a:xfrm>
          <a:prstGeom prst="triangle">
            <a:avLst>
              <a:gd name="adj" fmla="val 50000"/>
            </a:avLst>
          </a:prstGeom>
          <a:solidFill>
            <a:srgbClr val="EBC6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52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6" name="Google Shape;666;p78"/>
          <p:cNvSpPr txBox="1"/>
          <p:nvPr/>
        </p:nvSpPr>
        <p:spPr>
          <a:xfrm>
            <a:off x="1174331" y="3472297"/>
            <a:ext cx="1157346" cy="47769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52" b="0" i="0" u="none" strike="noStrike" cap="none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Навчальні послуги</a:t>
            </a:r>
            <a:endParaRPr/>
          </a:p>
        </p:txBody>
      </p:sp>
      <p:sp>
        <p:nvSpPr>
          <p:cNvPr id="667" name="Google Shape;667;p78"/>
          <p:cNvSpPr txBox="1"/>
          <p:nvPr/>
        </p:nvSpPr>
        <p:spPr>
          <a:xfrm>
            <a:off x="3356304" y="3532778"/>
            <a:ext cx="1157346" cy="285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52" b="0" i="0" u="none" strike="noStrike" cap="none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Корми</a:t>
            </a:r>
            <a:endParaRPr/>
          </a:p>
        </p:txBody>
      </p:sp>
      <p:sp>
        <p:nvSpPr>
          <p:cNvPr id="668" name="Google Shape;668;p78"/>
          <p:cNvSpPr txBox="1"/>
          <p:nvPr/>
        </p:nvSpPr>
        <p:spPr>
          <a:xfrm>
            <a:off x="5537931" y="3458563"/>
            <a:ext cx="1157346" cy="4776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52" b="0" i="0" u="none" strike="noStrike" cap="none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Ветпослуги та ліки</a:t>
            </a:r>
            <a:endParaRPr/>
          </a:p>
        </p:txBody>
      </p:sp>
      <p:sp>
        <p:nvSpPr>
          <p:cNvPr id="669" name="Google Shape;669;p78"/>
          <p:cNvSpPr txBox="1"/>
          <p:nvPr/>
        </p:nvSpPr>
        <p:spPr>
          <a:xfrm>
            <a:off x="7645946" y="3530854"/>
            <a:ext cx="1157346" cy="285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52" b="0" i="0" u="none" strike="noStrike" cap="none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Нетелі</a:t>
            </a:r>
            <a:endParaRPr/>
          </a:p>
        </p:txBody>
      </p:sp>
      <p:sp>
        <p:nvSpPr>
          <p:cNvPr id="670" name="Google Shape;670;p78"/>
          <p:cNvSpPr/>
          <p:nvPr/>
        </p:nvSpPr>
        <p:spPr>
          <a:xfrm>
            <a:off x="9268062" y="4117243"/>
            <a:ext cx="1333438" cy="37989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52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1" name="Google Shape;671;p78"/>
          <p:cNvSpPr txBox="1"/>
          <p:nvPr/>
        </p:nvSpPr>
        <p:spPr>
          <a:xfrm>
            <a:off x="9275285" y="4040757"/>
            <a:ext cx="1272276" cy="670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52" b="0" i="0" u="none" strike="noStrike" cap="none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Молоко екстра гатунку </a:t>
            </a:r>
            <a:endParaRPr/>
          </a:p>
        </p:txBody>
      </p:sp>
      <p:sp>
        <p:nvSpPr>
          <p:cNvPr id="672" name="Google Shape;672;p78"/>
          <p:cNvSpPr/>
          <p:nvPr/>
        </p:nvSpPr>
        <p:spPr>
          <a:xfrm>
            <a:off x="10080937" y="3179136"/>
            <a:ext cx="1333438" cy="578084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52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3" name="Google Shape;673;p78"/>
          <p:cNvSpPr txBox="1"/>
          <p:nvPr/>
        </p:nvSpPr>
        <p:spPr>
          <a:xfrm>
            <a:off x="10181515" y="3190733"/>
            <a:ext cx="1448721" cy="670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52" b="0" i="0" u="none" strike="noStrike" cap="none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Ринкова ціна за вищий гатунок молока</a:t>
            </a:r>
            <a:endParaRPr/>
          </a:p>
        </p:txBody>
      </p:sp>
      <p:sp>
        <p:nvSpPr>
          <p:cNvPr id="674" name="Google Shape;674;p78"/>
          <p:cNvSpPr/>
          <p:nvPr/>
        </p:nvSpPr>
        <p:spPr>
          <a:xfrm>
            <a:off x="9597785" y="3314442"/>
            <a:ext cx="635540" cy="637830"/>
          </a:xfrm>
          <a:prstGeom prst="ellipse">
            <a:avLst/>
          </a:prstGeom>
          <a:gradFill>
            <a:gsLst>
              <a:gs pos="0">
                <a:srgbClr val="FAFAFA"/>
              </a:gs>
              <a:gs pos="100000">
                <a:srgbClr val="E3E3E3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109025" tIns="109025" rIns="109025" bIns="1090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7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75" name="Google Shape;675;p7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684413" y="3387366"/>
            <a:ext cx="462282" cy="462282"/>
          </a:xfrm>
          <a:prstGeom prst="rect">
            <a:avLst/>
          </a:prstGeom>
          <a:noFill/>
          <a:ln>
            <a:noFill/>
          </a:ln>
        </p:spPr>
      </p:pic>
      <p:sp>
        <p:nvSpPr>
          <p:cNvPr id="676" name="Google Shape;676;p78"/>
          <p:cNvSpPr/>
          <p:nvPr/>
        </p:nvSpPr>
        <p:spPr>
          <a:xfrm>
            <a:off x="10687989" y="3739594"/>
            <a:ext cx="635540" cy="637830"/>
          </a:xfrm>
          <a:prstGeom prst="ellipse">
            <a:avLst/>
          </a:prstGeom>
          <a:gradFill>
            <a:gsLst>
              <a:gs pos="0">
                <a:srgbClr val="FAFAFA"/>
              </a:gs>
              <a:gs pos="100000">
                <a:srgbClr val="E3E3E3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109025" tIns="109025" rIns="109025" bIns="1090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7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77" name="Google Shape;677;p7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787388" y="3835467"/>
            <a:ext cx="446421" cy="44642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78" name="Google Shape;678;p78"/>
          <p:cNvCxnSpPr/>
          <p:nvPr/>
        </p:nvCxnSpPr>
        <p:spPr>
          <a:xfrm rot="10800000" flipH="1">
            <a:off x="5863502" y="2963892"/>
            <a:ext cx="3729287" cy="12011"/>
          </a:xfrm>
          <a:prstGeom prst="straightConnector1">
            <a:avLst/>
          </a:prstGeom>
          <a:noFill/>
          <a:ln w="41275" cap="flat" cmpd="sng">
            <a:solidFill>
              <a:srgbClr val="EBC66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79" name="Google Shape;679;p78"/>
          <p:cNvSpPr/>
          <p:nvPr/>
        </p:nvSpPr>
        <p:spPr>
          <a:xfrm rot="5400000">
            <a:off x="9453644" y="2880445"/>
            <a:ext cx="147043" cy="178902"/>
          </a:xfrm>
          <a:prstGeom prst="triangle">
            <a:avLst>
              <a:gd name="adj" fmla="val 50000"/>
            </a:avLst>
          </a:prstGeom>
          <a:solidFill>
            <a:srgbClr val="EBC6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52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80" name="Google Shape;680;p78"/>
          <p:cNvCxnSpPr/>
          <p:nvPr/>
        </p:nvCxnSpPr>
        <p:spPr>
          <a:xfrm rot="10800000" flipH="1">
            <a:off x="5863502" y="2476198"/>
            <a:ext cx="3729287" cy="12011"/>
          </a:xfrm>
          <a:prstGeom prst="straightConnector1">
            <a:avLst/>
          </a:prstGeom>
          <a:noFill/>
          <a:ln w="41275" cap="flat" cmpd="sng">
            <a:solidFill>
              <a:srgbClr val="EBC66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81" name="Google Shape;681;p78"/>
          <p:cNvSpPr/>
          <p:nvPr/>
        </p:nvSpPr>
        <p:spPr>
          <a:xfrm rot="-5400000">
            <a:off x="5845027" y="2392500"/>
            <a:ext cx="147043" cy="178902"/>
          </a:xfrm>
          <a:prstGeom prst="triangle">
            <a:avLst>
              <a:gd name="adj" fmla="val 50000"/>
            </a:avLst>
          </a:prstGeom>
          <a:solidFill>
            <a:srgbClr val="EBC6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52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2" name="Google Shape;682;p78"/>
          <p:cNvSpPr/>
          <p:nvPr/>
        </p:nvSpPr>
        <p:spPr>
          <a:xfrm>
            <a:off x="8707134" y="2601456"/>
            <a:ext cx="635540" cy="637830"/>
          </a:xfrm>
          <a:prstGeom prst="ellipse">
            <a:avLst/>
          </a:prstGeom>
          <a:gradFill>
            <a:gsLst>
              <a:gs pos="0">
                <a:srgbClr val="FAFAFA"/>
              </a:gs>
              <a:gs pos="100000">
                <a:srgbClr val="E3E3E3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109025" tIns="109025" rIns="109025" bIns="1090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7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83" name="Google Shape;683;p7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793762" y="2674380"/>
            <a:ext cx="462282" cy="462282"/>
          </a:xfrm>
          <a:prstGeom prst="rect">
            <a:avLst/>
          </a:prstGeom>
          <a:noFill/>
          <a:ln>
            <a:noFill/>
          </a:ln>
        </p:spPr>
      </p:pic>
      <p:sp>
        <p:nvSpPr>
          <p:cNvPr id="684" name="Google Shape;684;p78"/>
          <p:cNvSpPr/>
          <p:nvPr/>
        </p:nvSpPr>
        <p:spPr>
          <a:xfrm>
            <a:off x="3197402" y="2144966"/>
            <a:ext cx="635540" cy="637830"/>
          </a:xfrm>
          <a:prstGeom prst="ellipse">
            <a:avLst/>
          </a:prstGeom>
          <a:gradFill>
            <a:gsLst>
              <a:gs pos="0">
                <a:srgbClr val="FAFAFA"/>
              </a:gs>
              <a:gs pos="100000">
                <a:srgbClr val="E3E3E3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109025" tIns="109025" rIns="109025" bIns="1090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7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85" name="Google Shape;685;p7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296801" y="2240838"/>
            <a:ext cx="446421" cy="446421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78"/>
          <p:cNvSpPr/>
          <p:nvPr/>
        </p:nvSpPr>
        <p:spPr>
          <a:xfrm>
            <a:off x="7042479" y="2253070"/>
            <a:ext cx="2376217" cy="37989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52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7" name="Google Shape;687;p78"/>
          <p:cNvSpPr txBox="1"/>
          <p:nvPr/>
        </p:nvSpPr>
        <p:spPr>
          <a:xfrm>
            <a:off x="6866603" y="2231957"/>
            <a:ext cx="2739349" cy="4776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52" b="0" i="0" u="none" strike="noStrike" cap="none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Вища ціна до ціни молока від населення</a:t>
            </a:r>
            <a:endParaRPr/>
          </a:p>
        </p:txBody>
      </p:sp>
      <p:sp>
        <p:nvSpPr>
          <p:cNvPr id="688" name="Google Shape;688;p78"/>
          <p:cNvSpPr/>
          <p:nvPr/>
        </p:nvSpPr>
        <p:spPr>
          <a:xfrm>
            <a:off x="5982567" y="2745078"/>
            <a:ext cx="2526495" cy="37989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52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9" name="Google Shape;689;p78"/>
          <p:cNvSpPr txBox="1"/>
          <p:nvPr/>
        </p:nvSpPr>
        <p:spPr>
          <a:xfrm>
            <a:off x="5929774" y="2707301"/>
            <a:ext cx="2739348" cy="4776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52" b="0" i="0" u="none" strike="noStrike" cap="none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Велика партія молока 1 гатунку і вище (від декількох ферм)</a:t>
            </a:r>
            <a:endParaRPr/>
          </a:p>
        </p:txBody>
      </p:sp>
      <p:sp>
        <p:nvSpPr>
          <p:cNvPr id="690" name="Google Shape;690;p78"/>
          <p:cNvSpPr/>
          <p:nvPr/>
        </p:nvSpPr>
        <p:spPr>
          <a:xfrm>
            <a:off x="1490103" y="2460967"/>
            <a:ext cx="635540" cy="637830"/>
          </a:xfrm>
          <a:prstGeom prst="ellipse">
            <a:avLst/>
          </a:prstGeom>
          <a:gradFill>
            <a:gsLst>
              <a:gs pos="0">
                <a:srgbClr val="FAFAFA"/>
              </a:gs>
              <a:gs pos="100000">
                <a:srgbClr val="E3E3E3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109025" tIns="109025" rIns="109025" bIns="1090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7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91" name="Google Shape;691;p7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76731" y="2533890"/>
            <a:ext cx="462282" cy="46228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92" name="Google Shape;692;p78"/>
          <p:cNvCxnSpPr/>
          <p:nvPr/>
        </p:nvCxnSpPr>
        <p:spPr>
          <a:xfrm rot="10800000">
            <a:off x="9901529" y="756938"/>
            <a:ext cx="0" cy="1675546"/>
          </a:xfrm>
          <a:prstGeom prst="straightConnector1">
            <a:avLst/>
          </a:prstGeom>
          <a:noFill/>
          <a:ln w="41275" cap="flat" cmpd="sng">
            <a:solidFill>
              <a:srgbClr val="EBC66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93" name="Google Shape;693;p78"/>
          <p:cNvSpPr/>
          <p:nvPr/>
        </p:nvSpPr>
        <p:spPr>
          <a:xfrm>
            <a:off x="9828008" y="753906"/>
            <a:ext cx="147043" cy="178902"/>
          </a:xfrm>
          <a:prstGeom prst="triangle">
            <a:avLst>
              <a:gd name="adj" fmla="val 50000"/>
            </a:avLst>
          </a:prstGeom>
          <a:solidFill>
            <a:srgbClr val="EBC6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52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94" name="Google Shape;694;p78"/>
          <p:cNvCxnSpPr/>
          <p:nvPr/>
        </p:nvCxnSpPr>
        <p:spPr>
          <a:xfrm rot="10800000">
            <a:off x="1767542" y="756937"/>
            <a:ext cx="13282" cy="919974"/>
          </a:xfrm>
          <a:prstGeom prst="straightConnector1">
            <a:avLst/>
          </a:prstGeom>
          <a:noFill/>
          <a:ln w="41275" cap="flat" cmpd="sng">
            <a:solidFill>
              <a:srgbClr val="EBC66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95" name="Google Shape;695;p78"/>
          <p:cNvSpPr/>
          <p:nvPr/>
        </p:nvSpPr>
        <p:spPr>
          <a:xfrm>
            <a:off x="1700661" y="753906"/>
            <a:ext cx="147043" cy="178902"/>
          </a:xfrm>
          <a:prstGeom prst="triangle">
            <a:avLst>
              <a:gd name="adj" fmla="val 50000"/>
            </a:avLst>
          </a:prstGeom>
          <a:solidFill>
            <a:srgbClr val="EBC6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52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6" name="Google Shape;696;p78"/>
          <p:cNvSpPr/>
          <p:nvPr/>
        </p:nvSpPr>
        <p:spPr>
          <a:xfrm>
            <a:off x="9597783" y="1287462"/>
            <a:ext cx="635540" cy="637830"/>
          </a:xfrm>
          <a:prstGeom prst="ellipse">
            <a:avLst/>
          </a:prstGeom>
          <a:gradFill>
            <a:gsLst>
              <a:gs pos="0">
                <a:srgbClr val="FAFAFA"/>
              </a:gs>
              <a:gs pos="100000">
                <a:srgbClr val="E3E3E3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109025" tIns="109025" rIns="109025" bIns="1090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7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97" name="Google Shape;697;p7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718910" y="1390516"/>
            <a:ext cx="421551" cy="421551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78"/>
          <p:cNvSpPr/>
          <p:nvPr/>
        </p:nvSpPr>
        <p:spPr>
          <a:xfrm>
            <a:off x="1453764" y="972565"/>
            <a:ext cx="635540" cy="637830"/>
          </a:xfrm>
          <a:prstGeom prst="ellipse">
            <a:avLst/>
          </a:prstGeom>
          <a:gradFill>
            <a:gsLst>
              <a:gs pos="0">
                <a:srgbClr val="FAFAFA"/>
              </a:gs>
              <a:gs pos="100000">
                <a:srgbClr val="E3E3E3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109025" tIns="109025" rIns="109025" bIns="1090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7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99" name="Google Shape;699;p7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574890" y="1075619"/>
            <a:ext cx="421551" cy="4215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0" name="Google Shape;700;p78"/>
          <p:cNvCxnSpPr/>
          <p:nvPr/>
        </p:nvCxnSpPr>
        <p:spPr>
          <a:xfrm>
            <a:off x="2054894" y="90545"/>
            <a:ext cx="7558770" cy="0"/>
          </a:xfrm>
          <a:prstGeom prst="straightConnector1">
            <a:avLst/>
          </a:prstGeom>
          <a:noFill/>
          <a:ln w="25400" cap="flat" cmpd="sng">
            <a:solidFill>
              <a:srgbClr val="54644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01" name="Google Shape;701;p78"/>
          <p:cNvCxnSpPr/>
          <p:nvPr/>
        </p:nvCxnSpPr>
        <p:spPr>
          <a:xfrm>
            <a:off x="2054894" y="847359"/>
            <a:ext cx="7558770" cy="0"/>
          </a:xfrm>
          <a:prstGeom prst="straightConnector1">
            <a:avLst/>
          </a:prstGeom>
          <a:noFill/>
          <a:ln w="25400" cap="flat" cmpd="sng">
            <a:solidFill>
              <a:srgbClr val="54644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02" name="Google Shape;702;p78"/>
          <p:cNvSpPr txBox="1"/>
          <p:nvPr/>
        </p:nvSpPr>
        <p:spPr>
          <a:xfrm>
            <a:off x="2203628" y="1139333"/>
            <a:ext cx="1683246" cy="285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52" b="0" i="0" u="none" strike="noStrike" cap="none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Молочна продукція</a:t>
            </a:r>
            <a:endParaRPr/>
          </a:p>
        </p:txBody>
      </p:sp>
      <p:sp>
        <p:nvSpPr>
          <p:cNvPr id="703" name="Google Shape;703;p78"/>
          <p:cNvSpPr/>
          <p:nvPr/>
        </p:nvSpPr>
        <p:spPr>
          <a:xfrm>
            <a:off x="9122999" y="980788"/>
            <a:ext cx="1656444" cy="311506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52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4" name="Google Shape;704;p78"/>
          <p:cNvSpPr txBox="1"/>
          <p:nvPr/>
        </p:nvSpPr>
        <p:spPr>
          <a:xfrm>
            <a:off x="9124322" y="978800"/>
            <a:ext cx="1683246" cy="285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52" b="0" i="0" u="none" strike="noStrike" cap="none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Молочна продукція</a:t>
            </a:r>
            <a:endParaRPr/>
          </a:p>
        </p:txBody>
      </p:sp>
      <p:sp>
        <p:nvSpPr>
          <p:cNvPr id="705" name="Google Shape;705;p78"/>
          <p:cNvSpPr/>
          <p:nvPr/>
        </p:nvSpPr>
        <p:spPr>
          <a:xfrm>
            <a:off x="2175601" y="2722560"/>
            <a:ext cx="1128394" cy="404425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52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6" name="Google Shape;706;p78"/>
          <p:cNvSpPr txBox="1"/>
          <p:nvPr/>
        </p:nvSpPr>
        <p:spPr>
          <a:xfrm>
            <a:off x="2191915" y="2750629"/>
            <a:ext cx="1025626" cy="4776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52" b="0" i="0" u="none" strike="noStrike" cap="none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Молоко на переробку</a:t>
            </a:r>
            <a:endParaRPr/>
          </a:p>
        </p:txBody>
      </p:sp>
      <p:sp>
        <p:nvSpPr>
          <p:cNvPr id="707" name="Google Shape;707;p78"/>
          <p:cNvSpPr/>
          <p:nvPr/>
        </p:nvSpPr>
        <p:spPr>
          <a:xfrm rot="5400000">
            <a:off x="4030039" y="2417596"/>
            <a:ext cx="147043" cy="178902"/>
          </a:xfrm>
          <a:prstGeom prst="triangle">
            <a:avLst>
              <a:gd name="adj" fmla="val 50000"/>
            </a:avLst>
          </a:prstGeom>
          <a:solidFill>
            <a:srgbClr val="EBC6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52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08" name="Google Shape;708;p78"/>
          <p:cNvCxnSpPr/>
          <p:nvPr/>
        </p:nvCxnSpPr>
        <p:spPr>
          <a:xfrm rot="10800000" flipH="1">
            <a:off x="2140716" y="2143929"/>
            <a:ext cx="8143" cy="391280"/>
          </a:xfrm>
          <a:prstGeom prst="straightConnector1">
            <a:avLst/>
          </a:prstGeom>
          <a:noFill/>
          <a:ln w="41275" cap="flat" cmpd="sng">
            <a:solidFill>
              <a:srgbClr val="EBC66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09" name="Google Shape;709;p78"/>
          <p:cNvSpPr/>
          <p:nvPr/>
        </p:nvSpPr>
        <p:spPr>
          <a:xfrm>
            <a:off x="1715694" y="4741566"/>
            <a:ext cx="112659" cy="120455"/>
          </a:xfrm>
          <a:prstGeom prst="ellipse">
            <a:avLst/>
          </a:prstGeom>
          <a:gradFill>
            <a:gsLst>
              <a:gs pos="0">
                <a:srgbClr val="FAFAFA"/>
              </a:gs>
              <a:gs pos="100000">
                <a:srgbClr val="E3E3E3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109025" tIns="109025" rIns="109025" bIns="1090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7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0" name="Google Shape;710;p78"/>
          <p:cNvSpPr/>
          <p:nvPr/>
        </p:nvSpPr>
        <p:spPr>
          <a:xfrm>
            <a:off x="3897667" y="4741566"/>
            <a:ext cx="112659" cy="120455"/>
          </a:xfrm>
          <a:prstGeom prst="ellipse">
            <a:avLst/>
          </a:prstGeom>
          <a:gradFill>
            <a:gsLst>
              <a:gs pos="0">
                <a:srgbClr val="FAFAFA"/>
              </a:gs>
              <a:gs pos="100000">
                <a:srgbClr val="E3E3E3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109025" tIns="109025" rIns="109025" bIns="1090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7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1" name="Google Shape;711;p78"/>
          <p:cNvSpPr/>
          <p:nvPr/>
        </p:nvSpPr>
        <p:spPr>
          <a:xfrm>
            <a:off x="6055337" y="4741566"/>
            <a:ext cx="112659" cy="120455"/>
          </a:xfrm>
          <a:prstGeom prst="ellipse">
            <a:avLst/>
          </a:prstGeom>
          <a:gradFill>
            <a:gsLst>
              <a:gs pos="0">
                <a:srgbClr val="FAFAFA"/>
              </a:gs>
              <a:gs pos="100000">
                <a:srgbClr val="E3E3E3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109025" tIns="109025" rIns="109025" bIns="1090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7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2" name="Google Shape;712;p78"/>
          <p:cNvSpPr/>
          <p:nvPr/>
        </p:nvSpPr>
        <p:spPr>
          <a:xfrm>
            <a:off x="8223226" y="4741566"/>
            <a:ext cx="112659" cy="120455"/>
          </a:xfrm>
          <a:prstGeom prst="ellipse">
            <a:avLst/>
          </a:prstGeom>
          <a:gradFill>
            <a:gsLst>
              <a:gs pos="0">
                <a:srgbClr val="FAFAFA"/>
              </a:gs>
              <a:gs pos="100000">
                <a:srgbClr val="E3E3E3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109025" tIns="109025" rIns="109025" bIns="1090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7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4" name="Google Shape;644;p78"/>
          <p:cNvSpPr/>
          <p:nvPr/>
        </p:nvSpPr>
        <p:spPr>
          <a:xfrm>
            <a:off x="9838563" y="4703533"/>
            <a:ext cx="112659" cy="120455"/>
          </a:xfrm>
          <a:prstGeom prst="ellipse">
            <a:avLst/>
          </a:prstGeom>
          <a:gradFill>
            <a:gsLst>
              <a:gs pos="0">
                <a:srgbClr val="FAFAFA"/>
              </a:gs>
              <a:gs pos="100000">
                <a:srgbClr val="E3E3E3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109025" tIns="109025" rIns="109025" bIns="1090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7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3" name="Google Shape;713;p78"/>
          <p:cNvSpPr/>
          <p:nvPr/>
        </p:nvSpPr>
        <p:spPr>
          <a:xfrm>
            <a:off x="2100021" y="2079634"/>
            <a:ext cx="112659" cy="120455"/>
          </a:xfrm>
          <a:prstGeom prst="ellipse">
            <a:avLst/>
          </a:prstGeom>
          <a:gradFill>
            <a:gsLst>
              <a:gs pos="0">
                <a:srgbClr val="FAFAFA"/>
              </a:gs>
              <a:gs pos="100000">
                <a:srgbClr val="E3E3E3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109025" tIns="109025" rIns="109025" bIns="1090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7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4" name="Google Shape;714;p78"/>
          <p:cNvSpPr/>
          <p:nvPr/>
        </p:nvSpPr>
        <p:spPr>
          <a:xfrm>
            <a:off x="4136684" y="2924541"/>
            <a:ext cx="112659" cy="120455"/>
          </a:xfrm>
          <a:prstGeom prst="ellipse">
            <a:avLst/>
          </a:prstGeom>
          <a:gradFill>
            <a:gsLst>
              <a:gs pos="0">
                <a:srgbClr val="FAFAFA"/>
              </a:gs>
              <a:gs pos="100000">
                <a:srgbClr val="E3E3E3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109025" tIns="109025" rIns="109025" bIns="1090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7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5" name="Google Shape;715;p78"/>
          <p:cNvSpPr/>
          <p:nvPr/>
        </p:nvSpPr>
        <p:spPr>
          <a:xfrm>
            <a:off x="5801164" y="2924541"/>
            <a:ext cx="112659" cy="120455"/>
          </a:xfrm>
          <a:prstGeom prst="ellipse">
            <a:avLst/>
          </a:prstGeom>
          <a:gradFill>
            <a:gsLst>
              <a:gs pos="0">
                <a:srgbClr val="FAFAFA"/>
              </a:gs>
              <a:gs pos="100000">
                <a:srgbClr val="E3E3E3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109025" tIns="109025" rIns="109025" bIns="1090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7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6" name="Google Shape;716;p78"/>
          <p:cNvSpPr/>
          <p:nvPr/>
        </p:nvSpPr>
        <p:spPr>
          <a:xfrm>
            <a:off x="1717854" y="1651976"/>
            <a:ext cx="112659" cy="120455"/>
          </a:xfrm>
          <a:prstGeom prst="ellipse">
            <a:avLst/>
          </a:prstGeom>
          <a:gradFill>
            <a:gsLst>
              <a:gs pos="0">
                <a:srgbClr val="FAFAFA"/>
              </a:gs>
              <a:gs pos="100000">
                <a:srgbClr val="E3E3E3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109025" tIns="109025" rIns="109025" bIns="1090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7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7" name="Google Shape;717;p78"/>
          <p:cNvSpPr/>
          <p:nvPr/>
        </p:nvSpPr>
        <p:spPr>
          <a:xfrm>
            <a:off x="6214050" y="2144966"/>
            <a:ext cx="635540" cy="637830"/>
          </a:xfrm>
          <a:prstGeom prst="ellipse">
            <a:avLst/>
          </a:prstGeom>
          <a:gradFill>
            <a:gsLst>
              <a:gs pos="0">
                <a:srgbClr val="FAFAFA"/>
              </a:gs>
              <a:gs pos="100000">
                <a:srgbClr val="E3E3E3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109025" tIns="109025" rIns="109025" bIns="1090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7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18" name="Google Shape;718;p7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313449" y="2240838"/>
            <a:ext cx="446421" cy="446421"/>
          </a:xfrm>
          <a:prstGeom prst="rect">
            <a:avLst/>
          </a:prstGeom>
          <a:noFill/>
          <a:ln>
            <a:noFill/>
          </a:ln>
        </p:spPr>
      </p:pic>
      <p:sp>
        <p:nvSpPr>
          <p:cNvPr id="719" name="Google Shape;719;p78"/>
          <p:cNvSpPr/>
          <p:nvPr/>
        </p:nvSpPr>
        <p:spPr>
          <a:xfrm rot="10800000">
            <a:off x="918996" y="6106303"/>
            <a:ext cx="10454759" cy="578084"/>
          </a:xfrm>
          <a:custGeom>
            <a:avLst/>
            <a:gdLst/>
            <a:ahLst/>
            <a:cxnLst/>
            <a:rect l="l" t="t" r="r" b="b"/>
            <a:pathLst>
              <a:path w="1881962" h="531628" extrusionOk="0">
                <a:moveTo>
                  <a:pt x="131765" y="0"/>
                </a:moveTo>
                <a:lnTo>
                  <a:pt x="1750197" y="0"/>
                </a:lnTo>
                <a:cubicBezTo>
                  <a:pt x="1822969" y="0"/>
                  <a:pt x="1881962" y="58993"/>
                  <a:pt x="1881962" y="131765"/>
                </a:cubicBezTo>
                <a:lnTo>
                  <a:pt x="1881962" y="531628"/>
                </a:lnTo>
                <a:lnTo>
                  <a:pt x="0" y="531628"/>
                </a:lnTo>
                <a:lnTo>
                  <a:pt x="0" y="131765"/>
                </a:lnTo>
                <a:cubicBezTo>
                  <a:pt x="0" y="58993"/>
                  <a:pt x="58993" y="0"/>
                  <a:pt x="131765" y="0"/>
                </a:cubicBezTo>
                <a:close/>
              </a:path>
            </a:pathLst>
          </a:custGeom>
          <a:solidFill>
            <a:srgbClr val="54644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52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20" name="Google Shape;720;p78"/>
          <p:cNvCxnSpPr/>
          <p:nvPr/>
        </p:nvCxnSpPr>
        <p:spPr>
          <a:xfrm>
            <a:off x="2054894" y="6752986"/>
            <a:ext cx="7558770" cy="0"/>
          </a:xfrm>
          <a:prstGeom prst="straightConnector1">
            <a:avLst/>
          </a:prstGeom>
          <a:noFill/>
          <a:ln w="25400" cap="flat" cmpd="sng">
            <a:solidFill>
              <a:srgbClr val="546449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721" name="Google Shape;721;p7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402035" y="6126404"/>
            <a:ext cx="852635" cy="491802"/>
          </a:xfrm>
          <a:prstGeom prst="rect">
            <a:avLst/>
          </a:prstGeom>
          <a:noFill/>
          <a:ln>
            <a:noFill/>
          </a:ln>
        </p:spPr>
      </p:pic>
      <p:sp>
        <p:nvSpPr>
          <p:cNvPr id="617" name="Google Shape;617;p78"/>
          <p:cNvSpPr txBox="1"/>
          <p:nvPr/>
        </p:nvSpPr>
        <p:spPr>
          <a:xfrm>
            <a:off x="2254670" y="6099776"/>
            <a:ext cx="7978653" cy="587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220" b="0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ПРОЄКТ «СІМЕЙНІ МОЛОЧНІ ФЕРМИ»</a:t>
            </a:r>
            <a:endParaRPr/>
          </a:p>
        </p:txBody>
      </p:sp>
      <p:sp>
        <p:nvSpPr>
          <p:cNvPr id="722" name="Google Shape;722;p78"/>
          <p:cNvSpPr/>
          <p:nvPr/>
        </p:nvSpPr>
        <p:spPr>
          <a:xfrm>
            <a:off x="1710171" y="5371890"/>
            <a:ext cx="147043" cy="178902"/>
          </a:xfrm>
          <a:prstGeom prst="triangle">
            <a:avLst>
              <a:gd name="adj" fmla="val 50000"/>
            </a:avLst>
          </a:prstGeom>
          <a:solidFill>
            <a:srgbClr val="EBC6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52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3" name="Google Shape;723;p78"/>
          <p:cNvSpPr/>
          <p:nvPr/>
        </p:nvSpPr>
        <p:spPr>
          <a:xfrm>
            <a:off x="3880225" y="5371890"/>
            <a:ext cx="147043" cy="178902"/>
          </a:xfrm>
          <a:prstGeom prst="triangle">
            <a:avLst>
              <a:gd name="adj" fmla="val 50000"/>
            </a:avLst>
          </a:prstGeom>
          <a:solidFill>
            <a:srgbClr val="EBC6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52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4" name="Google Shape;724;p78"/>
          <p:cNvSpPr/>
          <p:nvPr/>
        </p:nvSpPr>
        <p:spPr>
          <a:xfrm>
            <a:off x="6032508" y="5371890"/>
            <a:ext cx="147043" cy="178902"/>
          </a:xfrm>
          <a:prstGeom prst="triangle">
            <a:avLst>
              <a:gd name="adj" fmla="val 50000"/>
            </a:avLst>
          </a:prstGeom>
          <a:solidFill>
            <a:srgbClr val="EBC6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52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5" name="Google Shape;725;p78"/>
          <p:cNvSpPr/>
          <p:nvPr/>
        </p:nvSpPr>
        <p:spPr>
          <a:xfrm>
            <a:off x="8212307" y="5371890"/>
            <a:ext cx="147043" cy="178902"/>
          </a:xfrm>
          <a:prstGeom prst="triangle">
            <a:avLst>
              <a:gd name="adj" fmla="val 50000"/>
            </a:avLst>
          </a:prstGeom>
          <a:solidFill>
            <a:srgbClr val="EBC6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52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6" name="Google Shape;726;p78"/>
          <p:cNvSpPr/>
          <p:nvPr/>
        </p:nvSpPr>
        <p:spPr>
          <a:xfrm>
            <a:off x="10372551" y="5333857"/>
            <a:ext cx="147043" cy="178902"/>
          </a:xfrm>
          <a:prstGeom prst="triangle">
            <a:avLst>
              <a:gd name="adj" fmla="val 50000"/>
            </a:avLst>
          </a:prstGeom>
          <a:solidFill>
            <a:srgbClr val="EBC6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52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7" name="Google Shape;727;p7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019360" y="6126404"/>
            <a:ext cx="852635" cy="491802"/>
          </a:xfrm>
          <a:prstGeom prst="rect">
            <a:avLst/>
          </a:prstGeom>
          <a:noFill/>
          <a:ln>
            <a:noFill/>
          </a:ln>
        </p:spPr>
      </p:pic>
      <p:sp>
        <p:nvSpPr>
          <p:cNvPr id="728" name="Google Shape;728;p78"/>
          <p:cNvSpPr/>
          <p:nvPr/>
        </p:nvSpPr>
        <p:spPr>
          <a:xfrm>
            <a:off x="3630996" y="5602992"/>
            <a:ext cx="635540" cy="637830"/>
          </a:xfrm>
          <a:prstGeom prst="ellipse">
            <a:avLst/>
          </a:prstGeom>
          <a:gradFill>
            <a:gsLst>
              <a:gs pos="0">
                <a:srgbClr val="FAFAFA"/>
              </a:gs>
              <a:gs pos="100000">
                <a:srgbClr val="E3E3E3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109025" tIns="109025" rIns="109025" bIns="1090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7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29" name="Google Shape;729;p78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718109" y="5653209"/>
            <a:ext cx="480332" cy="480332"/>
          </a:xfrm>
          <a:prstGeom prst="rect">
            <a:avLst/>
          </a:prstGeom>
          <a:noFill/>
          <a:ln>
            <a:noFill/>
          </a:ln>
        </p:spPr>
      </p:pic>
      <p:sp>
        <p:nvSpPr>
          <p:cNvPr id="730" name="Google Shape;730;p78"/>
          <p:cNvSpPr/>
          <p:nvPr/>
        </p:nvSpPr>
        <p:spPr>
          <a:xfrm>
            <a:off x="10128420" y="5602992"/>
            <a:ext cx="635540" cy="637830"/>
          </a:xfrm>
          <a:prstGeom prst="ellipse">
            <a:avLst/>
          </a:prstGeom>
          <a:gradFill>
            <a:gsLst>
              <a:gs pos="0">
                <a:srgbClr val="FAFAFA"/>
              </a:gs>
              <a:gs pos="100000">
                <a:srgbClr val="E3E3E3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109025" tIns="109025" rIns="109025" bIns="1090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7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31" name="Google Shape;731;p78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215533" y="5653209"/>
            <a:ext cx="480332" cy="48033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32" name="Google Shape;732;p78"/>
          <p:cNvGrpSpPr/>
          <p:nvPr/>
        </p:nvGrpSpPr>
        <p:grpSpPr>
          <a:xfrm>
            <a:off x="9610759" y="2423105"/>
            <a:ext cx="1683246" cy="578084"/>
            <a:chOff x="2569313" y="6007395"/>
            <a:chExt cx="1881962" cy="646330"/>
          </a:xfrm>
        </p:grpSpPr>
        <p:sp>
          <p:nvSpPr>
            <p:cNvPr id="733" name="Google Shape;733;p78"/>
            <p:cNvSpPr/>
            <p:nvPr/>
          </p:nvSpPr>
          <p:spPr>
            <a:xfrm>
              <a:off x="2569313" y="6007395"/>
              <a:ext cx="1881962" cy="646330"/>
            </a:xfrm>
            <a:custGeom>
              <a:avLst/>
              <a:gdLst/>
              <a:ahLst/>
              <a:cxnLst/>
              <a:rect l="l" t="t" r="r" b="b"/>
              <a:pathLst>
                <a:path w="1881962" h="531628" extrusionOk="0">
                  <a:moveTo>
                    <a:pt x="131765" y="0"/>
                  </a:moveTo>
                  <a:lnTo>
                    <a:pt x="1750197" y="0"/>
                  </a:lnTo>
                  <a:cubicBezTo>
                    <a:pt x="1822969" y="0"/>
                    <a:pt x="1881962" y="58993"/>
                    <a:pt x="1881962" y="131765"/>
                  </a:cubicBezTo>
                  <a:lnTo>
                    <a:pt x="1881962" y="531628"/>
                  </a:lnTo>
                  <a:lnTo>
                    <a:pt x="0" y="531628"/>
                  </a:lnTo>
                  <a:lnTo>
                    <a:pt x="0" y="131765"/>
                  </a:lnTo>
                  <a:cubicBezTo>
                    <a:pt x="0" y="58993"/>
                    <a:pt x="58993" y="0"/>
                    <a:pt x="131765" y="0"/>
                  </a:cubicBezTo>
                  <a:close/>
                </a:path>
              </a:pathLst>
            </a:custGeom>
            <a:solidFill>
              <a:srgbClr val="5464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52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4" name="Google Shape;734;p78"/>
            <p:cNvSpPr txBox="1"/>
            <p:nvPr/>
          </p:nvSpPr>
          <p:spPr>
            <a:xfrm>
              <a:off x="2569313" y="6140004"/>
              <a:ext cx="1881962" cy="3186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-UA" sz="1252" b="0" i="0" u="none" strike="noStrike" cap="none">
                  <a:solidFill>
                    <a:schemeClr val="lt1"/>
                  </a:solidFill>
                  <a:latin typeface="Ubuntu"/>
                  <a:ea typeface="Ubuntu"/>
                  <a:cs typeface="Ubuntu"/>
                  <a:sym typeface="Ubuntu"/>
                </a:rPr>
                <a:t>Молокозавод</a:t>
              </a:r>
              <a:endParaRPr/>
            </a:p>
          </p:txBody>
        </p:sp>
      </p:grpSp>
      <p:sp>
        <p:nvSpPr>
          <p:cNvPr id="735" name="Google Shape;735;p78"/>
          <p:cNvSpPr/>
          <p:nvPr/>
        </p:nvSpPr>
        <p:spPr>
          <a:xfrm>
            <a:off x="9547849" y="2401226"/>
            <a:ext cx="112659" cy="120455"/>
          </a:xfrm>
          <a:prstGeom prst="ellipse">
            <a:avLst/>
          </a:prstGeom>
          <a:gradFill>
            <a:gsLst>
              <a:gs pos="0">
                <a:srgbClr val="FAFAFA"/>
              </a:gs>
              <a:gs pos="100000">
                <a:srgbClr val="E3E3E3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109025" tIns="109025" rIns="109025" bIns="1090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7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6" name="Google Shape;736;p78"/>
          <p:cNvSpPr/>
          <p:nvPr/>
        </p:nvSpPr>
        <p:spPr>
          <a:xfrm>
            <a:off x="10950999" y="2956778"/>
            <a:ext cx="112659" cy="120455"/>
          </a:xfrm>
          <a:prstGeom prst="ellipse">
            <a:avLst/>
          </a:prstGeom>
          <a:gradFill>
            <a:gsLst>
              <a:gs pos="0">
                <a:srgbClr val="FAFAFA"/>
              </a:gs>
              <a:gs pos="100000">
                <a:srgbClr val="E3E3E3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109025" tIns="109025" rIns="109025" bIns="1090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7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7" name="Google Shape;737;p78"/>
          <p:cNvSpPr/>
          <p:nvPr/>
        </p:nvSpPr>
        <p:spPr>
          <a:xfrm>
            <a:off x="9846276" y="2391619"/>
            <a:ext cx="112659" cy="120455"/>
          </a:xfrm>
          <a:prstGeom prst="ellipse">
            <a:avLst/>
          </a:prstGeom>
          <a:gradFill>
            <a:gsLst>
              <a:gs pos="0">
                <a:srgbClr val="FAFAFA"/>
              </a:gs>
              <a:gs pos="100000">
                <a:srgbClr val="E3E3E3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109025" tIns="109025" rIns="109025" bIns="1090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7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6"/>
          <p:cNvSpPr/>
          <p:nvPr/>
        </p:nvSpPr>
        <p:spPr>
          <a:xfrm>
            <a:off x="4154760" y="0"/>
            <a:ext cx="8035920" cy="6856920"/>
          </a:xfrm>
          <a:prstGeom prst="rect">
            <a:avLst/>
          </a:prstGeom>
          <a:solidFill>
            <a:srgbClr val="D8D8D8">
              <a:alpha val="52156"/>
            </a:srgbClr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3" name="Google Shape;743;p6"/>
          <p:cNvSpPr/>
          <p:nvPr/>
        </p:nvSpPr>
        <p:spPr>
          <a:xfrm>
            <a:off x="4329720" y="2376000"/>
            <a:ext cx="1979640" cy="64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uk-UA" sz="1800" b="0" i="0" u="none" strike="noStrike" cap="none">
                <a:solidFill>
                  <a:srgbClr val="46543B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Блок тваринництво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4" name="Google Shape;744;p6"/>
          <p:cNvSpPr/>
          <p:nvPr/>
        </p:nvSpPr>
        <p:spPr>
          <a:xfrm>
            <a:off x="4524840" y="368280"/>
            <a:ext cx="1427760" cy="1427760"/>
          </a:xfrm>
          <a:prstGeom prst="ellipse">
            <a:avLst/>
          </a:prstGeom>
          <a:solidFill>
            <a:srgbClr val="C57013"/>
          </a:solidFill>
          <a:ln w="12700" cap="flat" cmpd="sng">
            <a:solidFill>
              <a:srgbClr val="ECC56F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6336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45" name="Google Shape;745;p6"/>
          <p:cNvPicPr preferRelativeResize="0"/>
          <p:nvPr/>
        </p:nvPicPr>
        <p:blipFill rotWithShape="1">
          <a:blip r:embed="rId3">
            <a:alphaModFix/>
          </a:blip>
          <a:srcRect t="25705"/>
          <a:stretch/>
        </p:blipFill>
        <p:spPr>
          <a:xfrm>
            <a:off x="0" y="0"/>
            <a:ext cx="4156560" cy="5094360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6"/>
          <p:cNvSpPr/>
          <p:nvPr/>
        </p:nvSpPr>
        <p:spPr>
          <a:xfrm>
            <a:off x="0" y="3594240"/>
            <a:ext cx="4156560" cy="3262680"/>
          </a:xfrm>
          <a:prstGeom prst="rect">
            <a:avLst/>
          </a:prstGeom>
          <a:solidFill>
            <a:srgbClr val="C0672B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7" name="Google Shape;747;p6"/>
          <p:cNvSpPr/>
          <p:nvPr/>
        </p:nvSpPr>
        <p:spPr>
          <a:xfrm>
            <a:off x="484200" y="3594240"/>
            <a:ext cx="3497400" cy="2520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2025" tIns="60825" rIns="122025" bIns="608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uk-UA" sz="4800" b="1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Джерела доходів проєкту</a:t>
            </a:r>
            <a:endParaRPr sz="4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8" name="Google Shape;748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0275" y="6080400"/>
            <a:ext cx="2232348" cy="702725"/>
          </a:xfrm>
          <a:prstGeom prst="rect">
            <a:avLst/>
          </a:prstGeom>
          <a:noFill/>
          <a:ln>
            <a:noFill/>
          </a:ln>
        </p:spPr>
      </p:pic>
      <p:sp>
        <p:nvSpPr>
          <p:cNvPr id="749" name="Google Shape;749;p6"/>
          <p:cNvSpPr/>
          <p:nvPr/>
        </p:nvSpPr>
        <p:spPr>
          <a:xfrm>
            <a:off x="9550680" y="2350941"/>
            <a:ext cx="2641320" cy="64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uk-UA" sz="1800" b="0" i="0" u="none" strike="noStrike" cap="none">
                <a:solidFill>
                  <a:srgbClr val="46543B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Блок кормовиробництво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0" name="Google Shape;750;p6"/>
          <p:cNvSpPr/>
          <p:nvPr/>
        </p:nvSpPr>
        <p:spPr>
          <a:xfrm>
            <a:off x="10109828" y="384984"/>
            <a:ext cx="1427760" cy="1427760"/>
          </a:xfrm>
          <a:prstGeom prst="ellipse">
            <a:avLst/>
          </a:prstGeom>
          <a:solidFill>
            <a:srgbClr val="C57013"/>
          </a:solidFill>
          <a:ln w="12700" cap="flat" cmpd="sng">
            <a:solidFill>
              <a:srgbClr val="ECC56F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6336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1" name="Google Shape;751;p6"/>
          <p:cNvSpPr/>
          <p:nvPr/>
        </p:nvSpPr>
        <p:spPr>
          <a:xfrm>
            <a:off x="7327954" y="392400"/>
            <a:ext cx="1427760" cy="1427760"/>
          </a:xfrm>
          <a:prstGeom prst="ellipse">
            <a:avLst/>
          </a:prstGeom>
          <a:solidFill>
            <a:srgbClr val="C57013"/>
          </a:solidFill>
          <a:ln w="12700" cap="flat" cmpd="sng">
            <a:solidFill>
              <a:srgbClr val="ECC56F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6336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52" name="Google Shape;752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397232" y="586283"/>
            <a:ext cx="831240" cy="831240"/>
          </a:xfrm>
          <a:prstGeom prst="rect">
            <a:avLst/>
          </a:prstGeom>
          <a:noFill/>
          <a:ln>
            <a:noFill/>
          </a:ln>
        </p:spPr>
      </p:pic>
      <p:sp>
        <p:nvSpPr>
          <p:cNvPr id="753" name="Google Shape;753;p6"/>
          <p:cNvSpPr/>
          <p:nvPr/>
        </p:nvSpPr>
        <p:spPr>
          <a:xfrm>
            <a:off x="6987754" y="2355120"/>
            <a:ext cx="2139480" cy="64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uk-UA" sz="1800" b="0" i="0" u="none" strike="noStrike" cap="none">
                <a:solidFill>
                  <a:srgbClr val="46543B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Блок рослинництво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4" name="Google Shape;754;p6"/>
          <p:cNvSpPr/>
          <p:nvPr/>
        </p:nvSpPr>
        <p:spPr>
          <a:xfrm>
            <a:off x="9065160" y="3698280"/>
            <a:ext cx="1427760" cy="1427760"/>
          </a:xfrm>
          <a:prstGeom prst="ellipse">
            <a:avLst/>
          </a:prstGeom>
          <a:solidFill>
            <a:srgbClr val="C57013"/>
          </a:solidFill>
          <a:ln w="12700" cap="flat" cmpd="sng">
            <a:solidFill>
              <a:srgbClr val="ECC56F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6336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5" name="Google Shape;755;p6"/>
          <p:cNvSpPr/>
          <p:nvPr/>
        </p:nvSpPr>
        <p:spPr>
          <a:xfrm>
            <a:off x="8949947" y="5612643"/>
            <a:ext cx="1780334" cy="64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uk-UA" sz="1800" b="0" i="0" u="none" strike="noStrike" cap="none">
                <a:solidFill>
                  <a:srgbClr val="46543B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Блок консалтинг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6" name="Google Shape;756;p6"/>
          <p:cNvSpPr/>
          <p:nvPr/>
        </p:nvSpPr>
        <p:spPr>
          <a:xfrm>
            <a:off x="5961600" y="3705840"/>
            <a:ext cx="1427760" cy="1427760"/>
          </a:xfrm>
          <a:prstGeom prst="ellipse">
            <a:avLst/>
          </a:prstGeom>
          <a:solidFill>
            <a:srgbClr val="C57013"/>
          </a:solidFill>
          <a:ln w="12700" cap="flat" cmpd="sng">
            <a:solidFill>
              <a:srgbClr val="ECC56F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6336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7" name="Google Shape;757;p6"/>
          <p:cNvSpPr/>
          <p:nvPr/>
        </p:nvSpPr>
        <p:spPr>
          <a:xfrm>
            <a:off x="5648760" y="5609009"/>
            <a:ext cx="2139480" cy="921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uk-UA" sz="1800" b="0" i="0" u="none" strike="noStrike" cap="none">
                <a:solidFill>
                  <a:srgbClr val="46543B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Блок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uk-UA" sz="1800" b="0" i="0" u="none" strike="noStrike" cap="none">
                <a:solidFill>
                  <a:srgbClr val="46543B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молочне перероблення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58" name="Google Shape;758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51680" y="3786183"/>
            <a:ext cx="1047600" cy="1047600"/>
          </a:xfrm>
          <a:prstGeom prst="rect">
            <a:avLst/>
          </a:prstGeom>
          <a:noFill/>
          <a:ln>
            <a:noFill/>
          </a:ln>
        </p:spPr>
      </p:pic>
      <p:sp>
        <p:nvSpPr>
          <p:cNvPr id="759" name="Google Shape;759;p6"/>
          <p:cNvSpPr/>
          <p:nvPr/>
        </p:nvSpPr>
        <p:spPr>
          <a:xfrm>
            <a:off x="4881960" y="1566360"/>
            <a:ext cx="702720" cy="702720"/>
          </a:xfrm>
          <a:prstGeom prst="ellipse">
            <a:avLst/>
          </a:prstGeom>
          <a:solidFill>
            <a:srgbClr val="F2F2F2"/>
          </a:solidFill>
          <a:ln>
            <a:noFill/>
          </a:ln>
          <a:effectLst>
            <a:outerShdw blurRad="6336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0" name="Google Shape;760;p6"/>
          <p:cNvSpPr/>
          <p:nvPr/>
        </p:nvSpPr>
        <p:spPr>
          <a:xfrm>
            <a:off x="4780318" y="1715043"/>
            <a:ext cx="930328" cy="460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-UA" sz="2400" b="0" i="0" u="none" strike="noStrike" cap="none">
                <a:solidFill>
                  <a:srgbClr val="46543B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44%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1" name="Google Shape;761;p6"/>
          <p:cNvSpPr/>
          <p:nvPr/>
        </p:nvSpPr>
        <p:spPr>
          <a:xfrm>
            <a:off x="7706314" y="1566360"/>
            <a:ext cx="702720" cy="702720"/>
          </a:xfrm>
          <a:prstGeom prst="ellipse">
            <a:avLst/>
          </a:prstGeom>
          <a:solidFill>
            <a:srgbClr val="F2F2F2"/>
          </a:solidFill>
          <a:ln>
            <a:noFill/>
          </a:ln>
          <a:effectLst>
            <a:outerShdw blurRad="6336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2" name="Google Shape;762;p6"/>
          <p:cNvSpPr/>
          <p:nvPr/>
        </p:nvSpPr>
        <p:spPr>
          <a:xfrm>
            <a:off x="7650154" y="1703880"/>
            <a:ext cx="822960" cy="460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-UA" sz="2400" b="0" i="0" u="none" strike="noStrike" cap="none">
                <a:solidFill>
                  <a:srgbClr val="46543B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26%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3" name="Google Shape;763;p6"/>
          <p:cNvSpPr/>
          <p:nvPr/>
        </p:nvSpPr>
        <p:spPr>
          <a:xfrm>
            <a:off x="10525988" y="1523304"/>
            <a:ext cx="702720" cy="702720"/>
          </a:xfrm>
          <a:prstGeom prst="ellipse">
            <a:avLst/>
          </a:prstGeom>
          <a:solidFill>
            <a:srgbClr val="F2F2F2"/>
          </a:solidFill>
          <a:ln>
            <a:noFill/>
          </a:ln>
          <a:effectLst>
            <a:outerShdw blurRad="6336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4" name="Google Shape;764;p6"/>
          <p:cNvSpPr/>
          <p:nvPr/>
        </p:nvSpPr>
        <p:spPr>
          <a:xfrm>
            <a:off x="10474148" y="1660824"/>
            <a:ext cx="822960" cy="460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-UA" sz="2400" b="0" i="0" u="none" strike="noStrike" cap="none">
                <a:solidFill>
                  <a:srgbClr val="46543B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7%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5" name="Google Shape;765;p6"/>
          <p:cNvSpPr/>
          <p:nvPr/>
        </p:nvSpPr>
        <p:spPr>
          <a:xfrm>
            <a:off x="6345000" y="4837320"/>
            <a:ext cx="702720" cy="702720"/>
          </a:xfrm>
          <a:prstGeom prst="ellipse">
            <a:avLst/>
          </a:prstGeom>
          <a:solidFill>
            <a:srgbClr val="F2F2F2"/>
          </a:solidFill>
          <a:ln>
            <a:noFill/>
          </a:ln>
          <a:effectLst>
            <a:outerShdw blurRad="6336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6" name="Google Shape;766;p6"/>
          <p:cNvSpPr/>
          <p:nvPr/>
        </p:nvSpPr>
        <p:spPr>
          <a:xfrm>
            <a:off x="6293160" y="4974840"/>
            <a:ext cx="822960" cy="460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-UA" sz="2400" b="0" i="0" u="none" strike="noStrike" cap="none">
                <a:solidFill>
                  <a:srgbClr val="46543B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17%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7" name="Google Shape;767;p6"/>
          <p:cNvSpPr/>
          <p:nvPr/>
        </p:nvSpPr>
        <p:spPr>
          <a:xfrm>
            <a:off x="9417240" y="4829760"/>
            <a:ext cx="702720" cy="702720"/>
          </a:xfrm>
          <a:prstGeom prst="ellipse">
            <a:avLst/>
          </a:prstGeom>
          <a:solidFill>
            <a:srgbClr val="F2F2F2"/>
          </a:solidFill>
          <a:ln>
            <a:noFill/>
          </a:ln>
          <a:effectLst>
            <a:outerShdw blurRad="6336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8" name="Google Shape;768;p6"/>
          <p:cNvSpPr/>
          <p:nvPr/>
        </p:nvSpPr>
        <p:spPr>
          <a:xfrm>
            <a:off x="9365400" y="4967280"/>
            <a:ext cx="822960" cy="460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-UA" sz="2400" b="0" i="0" u="none" strike="noStrike" cap="none">
                <a:solidFill>
                  <a:srgbClr val="46543B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6%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9" name="Google Shape;769;p6"/>
          <p:cNvSpPr/>
          <p:nvPr/>
        </p:nvSpPr>
        <p:spPr>
          <a:xfrm>
            <a:off x="4320360" y="6568920"/>
            <a:ext cx="3886938" cy="275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uk-UA"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*частка в структурі надходжень за 2024 р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0" name="Google Shape;770;p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18432" y="481415"/>
            <a:ext cx="1029775" cy="102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1" name="Google Shape;771;p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292680" y="3821279"/>
            <a:ext cx="968400" cy="96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2" name="Google Shape;772;p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591604" y="608532"/>
            <a:ext cx="900460" cy="9004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79"/>
          <p:cNvSpPr/>
          <p:nvPr/>
        </p:nvSpPr>
        <p:spPr>
          <a:xfrm>
            <a:off x="3491035" y="3108992"/>
            <a:ext cx="7295334" cy="136873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8" name="Google Shape;778;p79"/>
          <p:cNvSpPr/>
          <p:nvPr/>
        </p:nvSpPr>
        <p:spPr>
          <a:xfrm>
            <a:off x="364351" y="4193614"/>
            <a:ext cx="10442574" cy="284110"/>
          </a:xfrm>
          <a:prstGeom prst="rect">
            <a:avLst/>
          </a:prstGeom>
          <a:solidFill>
            <a:srgbClr val="C0672B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79" name="Google Shape;779;p79"/>
          <p:cNvCxnSpPr/>
          <p:nvPr/>
        </p:nvCxnSpPr>
        <p:spPr>
          <a:xfrm>
            <a:off x="3491123" y="3047270"/>
            <a:ext cx="0" cy="1292350"/>
          </a:xfrm>
          <a:prstGeom prst="straightConnector1">
            <a:avLst/>
          </a:prstGeom>
          <a:noFill/>
          <a:ln w="25400" cap="flat" cmpd="sng">
            <a:solidFill>
              <a:srgbClr val="FFC000"/>
            </a:solidFill>
            <a:prstDash val="dash"/>
            <a:round/>
            <a:headEnd type="none" w="sm" len="sm"/>
            <a:tailEnd type="none" w="sm" len="sm"/>
          </a:ln>
        </p:spPr>
      </p:cxnSp>
      <p:graphicFrame>
        <p:nvGraphicFramePr>
          <p:cNvPr id="780" name="Google Shape;780;p79"/>
          <p:cNvGraphicFramePr/>
          <p:nvPr/>
        </p:nvGraphicFramePr>
        <p:xfrm>
          <a:off x="146945" y="2972022"/>
          <a:ext cx="10182225" cy="16400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781" name="Google Shape;781;p79"/>
          <p:cNvCxnSpPr/>
          <p:nvPr/>
        </p:nvCxnSpPr>
        <p:spPr>
          <a:xfrm>
            <a:off x="5167479" y="1478235"/>
            <a:ext cx="0" cy="1292350"/>
          </a:xfrm>
          <a:prstGeom prst="straightConnector1">
            <a:avLst/>
          </a:prstGeom>
          <a:noFill/>
          <a:ln w="25400" cap="flat" cmpd="sng">
            <a:solidFill>
              <a:srgbClr val="FFC000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782" name="Google Shape;782;p79"/>
          <p:cNvSpPr/>
          <p:nvPr/>
        </p:nvSpPr>
        <p:spPr>
          <a:xfrm>
            <a:off x="5167479" y="1314611"/>
            <a:ext cx="5618890" cy="143051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3" name="Google Shape;783;p79"/>
          <p:cNvSpPr/>
          <p:nvPr/>
        </p:nvSpPr>
        <p:spPr>
          <a:xfrm>
            <a:off x="364351" y="2461015"/>
            <a:ext cx="10442574" cy="284110"/>
          </a:xfrm>
          <a:prstGeom prst="rect">
            <a:avLst/>
          </a:prstGeom>
          <a:solidFill>
            <a:srgbClr val="C0672B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4" name="Google Shape;784;p79"/>
          <p:cNvSpPr/>
          <p:nvPr/>
        </p:nvSpPr>
        <p:spPr>
          <a:xfrm>
            <a:off x="0" y="0"/>
            <a:ext cx="6689558" cy="1046747"/>
          </a:xfrm>
          <a:prstGeom prst="rect">
            <a:avLst/>
          </a:prstGeom>
          <a:solidFill>
            <a:srgbClr val="C0672B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5" name="Google Shape;785;p79"/>
          <p:cNvSpPr txBox="1"/>
          <p:nvPr/>
        </p:nvSpPr>
        <p:spPr>
          <a:xfrm>
            <a:off x="306259" y="86053"/>
            <a:ext cx="5633273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Ключові</a:t>
            </a:r>
            <a:r>
              <a:rPr lang="uk-UA" sz="28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uk-UA" sz="36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припущення</a:t>
            </a:r>
            <a:r>
              <a:rPr lang="uk-UA" sz="28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(песимістичний, реалістичний, оптимістичний сценарії)</a:t>
            </a:r>
            <a:endParaRPr/>
          </a:p>
        </p:txBody>
      </p:sp>
      <p:graphicFrame>
        <p:nvGraphicFramePr>
          <p:cNvPr id="786" name="Google Shape;786;p79"/>
          <p:cNvGraphicFramePr/>
          <p:nvPr/>
        </p:nvGraphicFramePr>
        <p:xfrm>
          <a:off x="146945" y="1224910"/>
          <a:ext cx="10182225" cy="16400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87" name="Google Shape;787;p79"/>
          <p:cNvSpPr/>
          <p:nvPr/>
        </p:nvSpPr>
        <p:spPr>
          <a:xfrm>
            <a:off x="9802741" y="78394"/>
            <a:ext cx="428625" cy="203837"/>
          </a:xfrm>
          <a:prstGeom prst="rect">
            <a:avLst/>
          </a:prstGeom>
          <a:solidFill>
            <a:srgbClr val="54644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8" name="Google Shape;788;p79"/>
          <p:cNvSpPr/>
          <p:nvPr/>
        </p:nvSpPr>
        <p:spPr>
          <a:xfrm>
            <a:off x="9802741" y="363246"/>
            <a:ext cx="428625" cy="20383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9" name="Google Shape;789;p79"/>
          <p:cNvSpPr/>
          <p:nvPr/>
        </p:nvSpPr>
        <p:spPr>
          <a:xfrm>
            <a:off x="9802741" y="677571"/>
            <a:ext cx="428625" cy="203837"/>
          </a:xfrm>
          <a:prstGeom prst="rect">
            <a:avLst/>
          </a:prstGeom>
          <a:solidFill>
            <a:srgbClr val="9CC2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0" name="Google Shape;790;p79"/>
          <p:cNvSpPr txBox="1"/>
          <p:nvPr/>
        </p:nvSpPr>
        <p:spPr>
          <a:xfrm>
            <a:off x="10240890" y="2728"/>
            <a:ext cx="160332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оптимістичний</a:t>
            </a:r>
            <a:endParaRPr sz="14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1" name="Google Shape;791;p79"/>
          <p:cNvSpPr txBox="1"/>
          <p:nvPr/>
        </p:nvSpPr>
        <p:spPr>
          <a:xfrm>
            <a:off x="10240890" y="284320"/>
            <a:ext cx="147187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реалістичний</a:t>
            </a:r>
            <a:endParaRPr/>
          </a:p>
        </p:txBody>
      </p:sp>
      <p:sp>
        <p:nvSpPr>
          <p:cNvPr id="792" name="Google Shape;792;p79"/>
          <p:cNvSpPr txBox="1"/>
          <p:nvPr/>
        </p:nvSpPr>
        <p:spPr>
          <a:xfrm>
            <a:off x="10240890" y="594487"/>
            <a:ext cx="161614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песимістичний</a:t>
            </a:r>
            <a:endParaRPr/>
          </a:p>
        </p:txBody>
      </p:sp>
      <p:sp>
        <p:nvSpPr>
          <p:cNvPr id="793" name="Google Shape;793;p79"/>
          <p:cNvSpPr txBox="1"/>
          <p:nvPr/>
        </p:nvSpPr>
        <p:spPr>
          <a:xfrm>
            <a:off x="365727" y="1308958"/>
            <a:ext cx="107986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0" i="0" u="none" strike="noStrike" cap="none">
                <a:solidFill>
                  <a:srgbClr val="54813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EBITDA, млн грн</a:t>
            </a:r>
            <a:endParaRPr/>
          </a:p>
        </p:txBody>
      </p:sp>
      <p:sp>
        <p:nvSpPr>
          <p:cNvPr id="794" name="Google Shape;794;p79"/>
          <p:cNvSpPr txBox="1"/>
          <p:nvPr/>
        </p:nvSpPr>
        <p:spPr>
          <a:xfrm>
            <a:off x="365726" y="3099492"/>
            <a:ext cx="250506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0" i="0" u="none" strike="noStrike" cap="none">
                <a:solidFill>
                  <a:srgbClr val="54813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ЧИСТИЙ ПРИБУТОК, млн грн</a:t>
            </a:r>
            <a:endParaRPr sz="1400" b="0" i="0" u="none" strike="noStrike" cap="none">
              <a:solidFill>
                <a:srgbClr val="54813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5" name="Google Shape;795;p79"/>
          <p:cNvSpPr/>
          <p:nvPr/>
        </p:nvSpPr>
        <p:spPr>
          <a:xfrm>
            <a:off x="3491035" y="4886004"/>
            <a:ext cx="7295334" cy="136873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6" name="Google Shape;796;p79"/>
          <p:cNvSpPr/>
          <p:nvPr/>
        </p:nvSpPr>
        <p:spPr>
          <a:xfrm>
            <a:off x="364351" y="5970626"/>
            <a:ext cx="10442574" cy="284110"/>
          </a:xfrm>
          <a:prstGeom prst="rect">
            <a:avLst/>
          </a:prstGeom>
          <a:solidFill>
            <a:srgbClr val="C0672B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97" name="Google Shape;797;p79"/>
          <p:cNvCxnSpPr/>
          <p:nvPr/>
        </p:nvCxnSpPr>
        <p:spPr>
          <a:xfrm>
            <a:off x="3491123" y="4824282"/>
            <a:ext cx="0" cy="1292350"/>
          </a:xfrm>
          <a:prstGeom prst="straightConnector1">
            <a:avLst/>
          </a:prstGeom>
          <a:noFill/>
          <a:ln w="25400" cap="flat" cmpd="sng">
            <a:solidFill>
              <a:srgbClr val="FFC000"/>
            </a:solidFill>
            <a:prstDash val="dash"/>
            <a:round/>
            <a:headEnd type="none" w="sm" len="sm"/>
            <a:tailEnd type="none" w="sm" len="sm"/>
          </a:ln>
        </p:spPr>
      </p:cxnSp>
      <p:graphicFrame>
        <p:nvGraphicFramePr>
          <p:cNvPr id="798" name="Google Shape;798;p79"/>
          <p:cNvGraphicFramePr/>
          <p:nvPr/>
        </p:nvGraphicFramePr>
        <p:xfrm>
          <a:off x="146945" y="4749034"/>
          <a:ext cx="10182225" cy="16400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99" name="Google Shape;799;p79"/>
          <p:cNvSpPr txBox="1"/>
          <p:nvPr/>
        </p:nvSpPr>
        <p:spPr>
          <a:xfrm>
            <a:off x="365727" y="4897770"/>
            <a:ext cx="228178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0" i="0" u="none" strike="noStrike" cap="none">
                <a:solidFill>
                  <a:srgbClr val="54813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ВАРТІСТЬ БІЗНЕСУ, млн грн </a:t>
            </a:r>
            <a:endParaRPr sz="1400" b="0" i="0" u="none" strike="noStrike" cap="none">
              <a:solidFill>
                <a:srgbClr val="548135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5" name="Google Shape;805;p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5126312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6" name="Google Shape;806;p8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98796" y="0"/>
            <a:ext cx="4720856" cy="6861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807" name="Google Shape;807;p8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67390" y="0"/>
            <a:ext cx="4924610" cy="6861989"/>
          </a:xfrm>
          <a:prstGeom prst="rect">
            <a:avLst/>
          </a:prstGeom>
          <a:noFill/>
          <a:ln>
            <a:noFill/>
          </a:ln>
        </p:spPr>
      </p:pic>
      <p:sp>
        <p:nvSpPr>
          <p:cNvPr id="808" name="Google Shape;808;p80"/>
          <p:cNvSpPr/>
          <p:nvPr/>
        </p:nvSpPr>
        <p:spPr>
          <a:xfrm>
            <a:off x="0" y="2785730"/>
            <a:ext cx="12192000" cy="1477926"/>
          </a:xfrm>
          <a:prstGeom prst="rect">
            <a:avLst/>
          </a:prstGeom>
          <a:solidFill>
            <a:srgbClr val="D27412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9" name="Google Shape;809;p80"/>
          <p:cNvSpPr txBox="1"/>
          <p:nvPr/>
        </p:nvSpPr>
        <p:spPr>
          <a:xfrm>
            <a:off x="334963" y="3034767"/>
            <a:ext cx="3589444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8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ПРОЄКТИ 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p81"/>
          <p:cNvSpPr/>
          <p:nvPr/>
        </p:nvSpPr>
        <p:spPr>
          <a:xfrm>
            <a:off x="0" y="4123442"/>
            <a:ext cx="12192000" cy="191320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6" name="Google Shape;816;p81"/>
          <p:cNvSpPr/>
          <p:nvPr/>
        </p:nvSpPr>
        <p:spPr>
          <a:xfrm>
            <a:off x="0" y="2052457"/>
            <a:ext cx="12192000" cy="191320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7" name="Google Shape;817;p81"/>
          <p:cNvSpPr/>
          <p:nvPr/>
        </p:nvSpPr>
        <p:spPr>
          <a:xfrm>
            <a:off x="0" y="0"/>
            <a:ext cx="12192000" cy="191320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8" name="Google Shape;818;p81"/>
          <p:cNvSpPr txBox="1"/>
          <p:nvPr/>
        </p:nvSpPr>
        <p:spPr>
          <a:xfrm>
            <a:off x="334963" y="147744"/>
            <a:ext cx="881169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b="0" i="0" u="none" strike="noStrike" cap="none" dirty="0">
                <a:solidFill>
                  <a:srgbClr val="54813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ПРОЄКТ «ЗБІЛЬШЕННЯ ВИРОБНИЧИХ ПОТУЖНОСТЕЙ КОРМОЦЕНТРУ» - </a:t>
            </a:r>
            <a:r>
              <a:rPr lang="uk-UA" sz="1400" b="0" i="0" u="none" strike="noStrike" cap="none" dirty="0" smtClean="0">
                <a:solidFill>
                  <a:srgbClr val="54813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2025-2026</a:t>
            </a:r>
            <a:endParaRPr dirty="0"/>
          </a:p>
        </p:txBody>
      </p:sp>
      <p:grpSp>
        <p:nvGrpSpPr>
          <p:cNvPr id="819" name="Google Shape;819;p81"/>
          <p:cNvGrpSpPr/>
          <p:nvPr/>
        </p:nvGrpSpPr>
        <p:grpSpPr>
          <a:xfrm>
            <a:off x="420024" y="629400"/>
            <a:ext cx="995369" cy="995369"/>
            <a:chOff x="10861669" y="33975"/>
            <a:chExt cx="995369" cy="995369"/>
          </a:xfrm>
        </p:grpSpPr>
        <p:sp>
          <p:nvSpPr>
            <p:cNvPr id="820" name="Google Shape;820;p81"/>
            <p:cNvSpPr/>
            <p:nvPr/>
          </p:nvSpPr>
          <p:spPr>
            <a:xfrm>
              <a:off x="10861669" y="33975"/>
              <a:ext cx="995369" cy="995369"/>
            </a:xfrm>
            <a:prstGeom prst="ellipse">
              <a:avLst/>
            </a:prstGeom>
            <a:solidFill>
              <a:srgbClr val="C57013"/>
            </a:solidFill>
            <a:ln w="12700" cap="flat" cmpd="sng">
              <a:solidFill>
                <a:srgbClr val="ECC56F"/>
              </a:solidFill>
              <a:prstDash val="solid"/>
              <a:miter lim="8000"/>
              <a:headEnd type="none" w="sm" len="sm"/>
              <a:tailEnd type="none" w="sm" len="sm"/>
            </a:ln>
            <a:effectLst>
              <a:outerShdw blurRad="63360" sx="102000" sy="1020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0000" tIns="45000" rIns="90000" bIns="450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821" name="Google Shape;821;p8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022195" y="205830"/>
              <a:ext cx="609824" cy="60982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22" name="Google Shape;822;p81"/>
          <p:cNvSpPr txBox="1"/>
          <p:nvPr/>
        </p:nvSpPr>
        <p:spPr>
          <a:xfrm>
            <a:off x="1569718" y="597564"/>
            <a:ext cx="1028732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 b="0" i="0" u="none" strike="noStrike" cap="none">
                <a:solidFill>
                  <a:srgbClr val="548135"/>
                </a:solidFill>
                <a:latin typeface="Montserrat"/>
                <a:ea typeface="Montserrat"/>
                <a:cs typeface="Montserrat"/>
                <a:sym typeface="Montserrat"/>
              </a:rPr>
              <a:t>Реалізація даного проєкту підвищить продуктивність та доходи сімейних молочних ферм в Україні шляхом забезпечення їх високоякісними та збалансованими кормами, виробленими за інноваційними технологіями та створення нових видів кормів.</a:t>
            </a:r>
            <a:endParaRPr sz="1200" b="0" i="0" u="none" strike="noStrike" cap="none">
              <a:solidFill>
                <a:srgbClr val="54813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 b="0" i="0" u="none" strike="noStrike" cap="none">
                <a:solidFill>
                  <a:srgbClr val="548135"/>
                </a:solidFill>
                <a:latin typeface="Montserrat"/>
                <a:ea typeface="Montserrat"/>
                <a:cs typeface="Montserrat"/>
                <a:sym typeface="Montserrat"/>
              </a:rPr>
              <a:t>Нова проектна потужність по виробництву силосу та монокорму в розмірі 16 000 т/рік включає потребу промислової ферми (ПФ) в розмірі 10 500 т/рік.</a:t>
            </a:r>
            <a:endParaRPr sz="1200" b="0" i="0" u="none" strike="noStrike" cap="none">
              <a:solidFill>
                <a:srgbClr val="54813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3" name="Google Shape;823;p81"/>
          <p:cNvSpPr/>
          <p:nvPr/>
        </p:nvSpPr>
        <p:spPr>
          <a:xfrm>
            <a:off x="420024" y="2668462"/>
            <a:ext cx="995369" cy="995369"/>
          </a:xfrm>
          <a:prstGeom prst="ellipse">
            <a:avLst/>
          </a:prstGeom>
          <a:solidFill>
            <a:srgbClr val="C57013"/>
          </a:solidFill>
          <a:ln w="12700" cap="flat" cmpd="sng">
            <a:solidFill>
              <a:srgbClr val="ECC56F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6336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4" name="Google Shape;824;p81"/>
          <p:cNvSpPr txBox="1"/>
          <p:nvPr/>
        </p:nvSpPr>
        <p:spPr>
          <a:xfrm>
            <a:off x="1569718" y="2668525"/>
            <a:ext cx="1028732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 b="0" i="0" u="none" strike="noStrike" cap="none" dirty="0">
                <a:solidFill>
                  <a:srgbClr val="548135"/>
                </a:solidFill>
                <a:latin typeface="Montserrat"/>
                <a:ea typeface="Montserrat"/>
                <a:cs typeface="Montserrat"/>
                <a:sym typeface="Montserrat"/>
              </a:rPr>
              <a:t>Розширення виробничих приміщень для оптимізації технологічних процесів та фасувальних операцій, збільшення виробничих потужностей дасть змогу збільшити виробництво крафтової продукції з 3-х до 5-ти тон на годину забезпечити потребу споживачів, збільшить реалізацію і прибутки підприємства</a:t>
            </a:r>
            <a:endParaRPr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 b="0" i="0" u="none" strike="noStrike" cap="none" dirty="0">
                <a:solidFill>
                  <a:srgbClr val="548135"/>
                </a:solidFill>
                <a:latin typeface="Montserrat"/>
                <a:ea typeface="Montserrat"/>
                <a:cs typeface="Montserrat"/>
                <a:sym typeface="Montserrat"/>
              </a:rPr>
              <a:t>Стратегія сироварні - перехід від дрібних торгових точок і залучення до співпраці оптових клієнтів та дистриб'юторів</a:t>
            </a:r>
            <a:endParaRPr sz="1200" b="0" i="0" u="none" strike="noStrike" cap="none" dirty="0">
              <a:solidFill>
                <a:srgbClr val="54813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25" name="Google Shape;825;p8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0550" y="2791297"/>
            <a:ext cx="727585" cy="727585"/>
          </a:xfrm>
          <a:prstGeom prst="rect">
            <a:avLst/>
          </a:prstGeom>
          <a:noFill/>
          <a:ln>
            <a:noFill/>
          </a:ln>
        </p:spPr>
      </p:pic>
      <p:sp>
        <p:nvSpPr>
          <p:cNvPr id="826" name="Google Shape;826;p81"/>
          <p:cNvSpPr txBox="1"/>
          <p:nvPr/>
        </p:nvSpPr>
        <p:spPr>
          <a:xfrm>
            <a:off x="334963" y="2215736"/>
            <a:ext cx="741617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b="0" i="0" u="none" strike="noStrike" cap="none">
                <a:solidFill>
                  <a:srgbClr val="54813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ПРОЄКТ «ЗБІЛЬШЕННЯ ПОТУЖНОСТЕЙ СИРОВАРНІ ДО 5т/год»- 2025</a:t>
            </a:r>
            <a:endParaRPr/>
          </a:p>
        </p:txBody>
      </p:sp>
      <p:sp>
        <p:nvSpPr>
          <p:cNvPr id="827" name="Google Shape;827;p81"/>
          <p:cNvSpPr txBox="1"/>
          <p:nvPr/>
        </p:nvSpPr>
        <p:spPr>
          <a:xfrm>
            <a:off x="334962" y="4174843"/>
            <a:ext cx="1152207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b="0" i="0" u="none" strike="noStrike" cap="none" dirty="0">
                <a:solidFill>
                  <a:srgbClr val="54813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ПРОЄКТ «РЕКОНСТРУКЦІЯ ПРИМІЩЕННЯ ДЛЯ СУХОСТІЙНИХ КОРІВ ТА НЕТЕЛІВ» (вартість 8 млн грн) і «РЕКОНСТРУКЦІЯ ПРИМІЩЕННЯ ТА КОШАР ДЛЯ УТРИМАННЯ МОЛОДНЯКА» (вартість 1 млн грн) в 2025 році</a:t>
            </a:r>
            <a:endParaRPr dirty="0"/>
          </a:p>
        </p:txBody>
      </p:sp>
      <p:sp>
        <p:nvSpPr>
          <p:cNvPr id="828" name="Google Shape;828;p81"/>
          <p:cNvSpPr/>
          <p:nvPr/>
        </p:nvSpPr>
        <p:spPr>
          <a:xfrm>
            <a:off x="420024" y="4893857"/>
            <a:ext cx="995369" cy="995369"/>
          </a:xfrm>
          <a:prstGeom prst="ellipse">
            <a:avLst/>
          </a:prstGeom>
          <a:solidFill>
            <a:srgbClr val="C57013"/>
          </a:solidFill>
          <a:ln w="12700" cap="flat" cmpd="sng">
            <a:solidFill>
              <a:srgbClr val="ECC56F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6336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9" name="Google Shape;829;p81"/>
          <p:cNvSpPr txBox="1"/>
          <p:nvPr/>
        </p:nvSpPr>
        <p:spPr>
          <a:xfrm>
            <a:off x="1569718" y="4893920"/>
            <a:ext cx="1028732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 b="0" i="0" u="none" strike="noStrike" cap="none">
                <a:solidFill>
                  <a:srgbClr val="548135"/>
                </a:solidFill>
                <a:latin typeface="Montserrat"/>
                <a:ea typeface="Montserrat"/>
                <a:cs typeface="Montserrat"/>
                <a:sym typeface="Montserrat"/>
              </a:rPr>
              <a:t>Розширення виробничих приміщень для оптимізації технологічних процесів та фасувальних операцій, збільшення виробничих потужностей дасть змогу збільшити виробництво крафтової продукції з 3-х до 5-ти тон на годину забезпечити потребу споживачів, збільшить реалізацію і прибутки підприємства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 b="0" i="0" u="none" strike="noStrike" cap="none">
                <a:solidFill>
                  <a:srgbClr val="548135"/>
                </a:solidFill>
                <a:latin typeface="Montserrat"/>
                <a:ea typeface="Montserrat"/>
                <a:cs typeface="Montserrat"/>
                <a:sym typeface="Montserrat"/>
              </a:rPr>
              <a:t>Стратегія сироварні - перехід від дрібних торгових точок і залучення до співпраці оптових клієнтів та дистриб'юторів</a:t>
            </a:r>
            <a:endParaRPr sz="1200" b="0" i="0" u="none" strike="noStrike" cap="none">
              <a:solidFill>
                <a:srgbClr val="54813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30" name="Google Shape;830;p8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0550" y="5033112"/>
            <a:ext cx="691805" cy="6918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6" name="Google Shape;836;p82"/>
          <p:cNvPicPr preferRelativeResize="0"/>
          <p:nvPr/>
        </p:nvPicPr>
        <p:blipFill rotWithShape="1">
          <a:blip r:embed="rId3">
            <a:alphaModFix/>
          </a:blip>
          <a:srcRect l="42038"/>
          <a:stretch/>
        </p:blipFill>
        <p:spPr>
          <a:xfrm>
            <a:off x="6432698" y="620713"/>
            <a:ext cx="5424339" cy="6242020"/>
          </a:xfrm>
          <a:prstGeom prst="rect">
            <a:avLst/>
          </a:prstGeom>
          <a:noFill/>
          <a:ln>
            <a:noFill/>
          </a:ln>
        </p:spPr>
      </p:pic>
      <p:sp>
        <p:nvSpPr>
          <p:cNvPr id="837" name="Google Shape;837;p82"/>
          <p:cNvSpPr/>
          <p:nvPr/>
        </p:nvSpPr>
        <p:spPr>
          <a:xfrm>
            <a:off x="334963" y="3682431"/>
            <a:ext cx="6097735" cy="104301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8" name="Google Shape;838;p82"/>
          <p:cNvSpPr/>
          <p:nvPr/>
        </p:nvSpPr>
        <p:spPr>
          <a:xfrm>
            <a:off x="334963" y="2243470"/>
            <a:ext cx="6097736" cy="118553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9" name="Google Shape;839;p82"/>
          <p:cNvSpPr txBox="1"/>
          <p:nvPr/>
        </p:nvSpPr>
        <p:spPr>
          <a:xfrm>
            <a:off x="334963" y="147744"/>
            <a:ext cx="1152207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0" i="0" u="none" strike="noStrike" cap="none">
                <a:solidFill>
                  <a:srgbClr val="54813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ПРОЄКТ «БІОГАЗ» (Біометанова станція потужністю 2,0 МВт/година) - </a:t>
            </a:r>
            <a:r>
              <a:rPr lang="uk-UA" sz="1800" b="0" i="0" u="none" strike="noStrike" cap="none">
                <a:solidFill>
                  <a:srgbClr val="C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ПОШУК ПАРТНЕРІВ</a:t>
            </a:r>
            <a:endParaRPr/>
          </a:p>
        </p:txBody>
      </p:sp>
      <p:sp>
        <p:nvSpPr>
          <p:cNvPr id="840" name="Google Shape;840;p82"/>
          <p:cNvSpPr txBox="1"/>
          <p:nvPr/>
        </p:nvSpPr>
        <p:spPr>
          <a:xfrm>
            <a:off x="334963" y="620713"/>
            <a:ext cx="5761037" cy="4001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Орієнтовний мас-баланс сировини та одержуваних продуктів на підставі наданих аналізів сировини: 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uk-UA"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гній ВРХ – 9 600 тон/рік із вмістом сухої речовини – 35% 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uk-UA"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гній ВРХ – 3 600 тон/рік із вмістом сухої речовини – 25%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uk-UA"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кукурудзяна солома – 2 700 тон/рік із вмістом сухої речовини – 85%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uk-UA"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зернова солома– 1 000 тон/рік із вмістом сухої речовини – 85%.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uk-UA"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інші види сировини.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Плановий вихід біогазу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8 744 000 м3/рік (998,17 м3/год)</a:t>
            </a:r>
            <a:endParaRPr sz="1600" b="0" i="0" u="none" strike="noStrike" cap="non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використання для когенерації або для виробництва біометану для постачання в мережу.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Плановий вихід метану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5 004 595 м3/рік (571 м3/год)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використовується для постачання до мережі.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p8"/>
          <p:cNvSpPr/>
          <p:nvPr/>
        </p:nvSpPr>
        <p:spPr>
          <a:xfrm>
            <a:off x="27360" y="5135760"/>
            <a:ext cx="6740280" cy="1065600"/>
          </a:xfrm>
          <a:prstGeom prst="rect">
            <a:avLst/>
          </a:prstGeom>
          <a:solidFill>
            <a:srgbClr val="D8D8D8">
              <a:alpha val="52156"/>
            </a:srgbClr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6" name="Google Shape;846;p8"/>
          <p:cNvSpPr/>
          <p:nvPr/>
        </p:nvSpPr>
        <p:spPr>
          <a:xfrm>
            <a:off x="27360" y="3563640"/>
            <a:ext cx="6740280" cy="1065600"/>
          </a:xfrm>
          <a:prstGeom prst="rect">
            <a:avLst/>
          </a:prstGeom>
          <a:solidFill>
            <a:srgbClr val="D8D8D8">
              <a:alpha val="52156"/>
            </a:srgbClr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7" name="Google Shape;847;p8"/>
          <p:cNvSpPr/>
          <p:nvPr/>
        </p:nvSpPr>
        <p:spPr>
          <a:xfrm>
            <a:off x="27360" y="1934640"/>
            <a:ext cx="6740280" cy="1065600"/>
          </a:xfrm>
          <a:prstGeom prst="rect">
            <a:avLst/>
          </a:prstGeom>
          <a:solidFill>
            <a:srgbClr val="D8D8D8">
              <a:alpha val="52156"/>
            </a:srgbClr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8" name="Google Shape;848;p8"/>
          <p:cNvSpPr/>
          <p:nvPr/>
        </p:nvSpPr>
        <p:spPr>
          <a:xfrm>
            <a:off x="931320" y="1994040"/>
            <a:ext cx="3242160" cy="9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30"/>
              <a:buFont typeface="Arial"/>
              <a:buNone/>
            </a:pPr>
            <a:r>
              <a:rPr lang="uk-UA" sz="5330" b="1" i="0" u="none" strike="noStrike" cap="none">
                <a:solidFill>
                  <a:srgbClr val="54644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₴50 000</a:t>
            </a:r>
            <a:endParaRPr sz="533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9" name="Google Shape;849;p8"/>
          <p:cNvSpPr/>
          <p:nvPr/>
        </p:nvSpPr>
        <p:spPr>
          <a:xfrm>
            <a:off x="417600" y="3640680"/>
            <a:ext cx="3755880" cy="9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30"/>
              <a:buFont typeface="Arial"/>
              <a:buNone/>
            </a:pPr>
            <a:r>
              <a:rPr lang="uk-UA" sz="5330" b="1" i="0" u="none" strike="noStrike" cap="none">
                <a:solidFill>
                  <a:srgbClr val="54644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₴500 000</a:t>
            </a:r>
            <a:endParaRPr sz="533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0" name="Google Shape;850;p8"/>
          <p:cNvSpPr/>
          <p:nvPr/>
        </p:nvSpPr>
        <p:spPr>
          <a:xfrm>
            <a:off x="66960" y="5212440"/>
            <a:ext cx="4327560" cy="9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30"/>
              <a:buFont typeface="Arial"/>
              <a:buNone/>
            </a:pPr>
            <a:r>
              <a:rPr lang="uk-UA" sz="5330" b="1" i="0" u="none" strike="noStrike" cap="none">
                <a:solidFill>
                  <a:srgbClr val="54644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₴1 000 000</a:t>
            </a:r>
            <a:endParaRPr sz="533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1" name="Google Shape;851;p8"/>
          <p:cNvSpPr/>
          <p:nvPr/>
        </p:nvSpPr>
        <p:spPr>
          <a:xfrm>
            <a:off x="0" y="250560"/>
            <a:ext cx="6807240" cy="1065600"/>
          </a:xfrm>
          <a:prstGeom prst="rect">
            <a:avLst/>
          </a:prstGeom>
          <a:solidFill>
            <a:srgbClr val="C0672B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2" name="Google Shape;852;p8"/>
          <p:cNvSpPr/>
          <p:nvPr/>
        </p:nvSpPr>
        <p:spPr>
          <a:xfrm>
            <a:off x="288000" y="172080"/>
            <a:ext cx="5659200" cy="1186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uk-UA" sz="3600" b="0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Три пропозиції для інвесторів</a:t>
            </a: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3" name="Google Shape;853;p8"/>
          <p:cNvSpPr/>
          <p:nvPr/>
        </p:nvSpPr>
        <p:spPr>
          <a:xfrm>
            <a:off x="4263840" y="2052360"/>
            <a:ext cx="2503440" cy="829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-UA" sz="2400" b="0" i="0" u="sng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  <a:hlinkClick r:id="rId3" action="ppaction://hlinksldjump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Інвестиційна позика</a:t>
            </a:r>
            <a:endParaRPr sz="2400" b="0" i="0" u="none" strike="noStrike" cap="none">
              <a:solidFill>
                <a:srgbClr val="54644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4" name="Google Shape;854;p8"/>
          <p:cNvSpPr/>
          <p:nvPr/>
        </p:nvSpPr>
        <p:spPr>
          <a:xfrm>
            <a:off x="4263840" y="3506400"/>
            <a:ext cx="2320920" cy="1186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-UA" sz="2400" b="0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Позика з підвищеною дохідністю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5" name="Google Shape;855;p8"/>
          <p:cNvSpPr/>
          <p:nvPr/>
        </p:nvSpPr>
        <p:spPr>
          <a:xfrm>
            <a:off x="4263850" y="5068800"/>
            <a:ext cx="2742000" cy="11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-UA" sz="2400" b="0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Позика з конвертацією </a:t>
            </a:r>
            <a:br>
              <a:rPr lang="uk-UA" sz="2400" b="0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uk-UA" sz="2400" b="0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в капітал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56" name="Google Shape;856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60760" y="0"/>
            <a:ext cx="3842280" cy="6856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9"/>
          <p:cNvSpPr/>
          <p:nvPr/>
        </p:nvSpPr>
        <p:spPr>
          <a:xfrm>
            <a:off x="16200" y="2251800"/>
            <a:ext cx="6736680" cy="2255760"/>
          </a:xfrm>
          <a:prstGeom prst="rect">
            <a:avLst/>
          </a:prstGeom>
          <a:solidFill>
            <a:srgbClr val="D8D8D8">
              <a:alpha val="52156"/>
            </a:srgbClr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2" name="Google Shape;862;p9"/>
          <p:cNvSpPr/>
          <p:nvPr/>
        </p:nvSpPr>
        <p:spPr>
          <a:xfrm>
            <a:off x="216720" y="-218880"/>
            <a:ext cx="2074320" cy="45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2025" tIns="60825" rIns="122025" bIns="608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800"/>
              <a:buFont typeface="Arial"/>
              <a:buNone/>
            </a:pPr>
            <a:r>
              <a:rPr lang="uk-UA" sz="13800" b="1" i="0" u="none" strike="noStrike" cap="none">
                <a:solidFill>
                  <a:srgbClr val="54644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 </a:t>
            </a:r>
            <a:endParaRPr sz="13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3" name="Google Shape;863;p9"/>
          <p:cNvSpPr/>
          <p:nvPr/>
        </p:nvSpPr>
        <p:spPr>
          <a:xfrm>
            <a:off x="329125" y="2427850"/>
            <a:ext cx="5458200" cy="17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uk-UA" sz="5400" b="0" i="0" u="none" strike="noStrike" cap="none">
                <a:solidFill>
                  <a:srgbClr val="54644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Інвестиційна позика</a:t>
            </a:r>
            <a:endParaRPr sz="5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4" name="Google Shape;864;p9"/>
          <p:cNvSpPr/>
          <p:nvPr/>
        </p:nvSpPr>
        <p:spPr>
          <a:xfrm>
            <a:off x="6095880" y="355320"/>
            <a:ext cx="5760000" cy="6132960"/>
          </a:xfrm>
          <a:prstGeom prst="rect">
            <a:avLst/>
          </a:prstGeom>
          <a:solidFill>
            <a:srgbClr val="C0672B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5" name="Google Shape;865;p9"/>
          <p:cNvSpPr/>
          <p:nvPr/>
        </p:nvSpPr>
        <p:spPr>
          <a:xfrm>
            <a:off x="6201360" y="486720"/>
            <a:ext cx="4355640" cy="9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30"/>
              <a:buFont typeface="Arial"/>
              <a:buNone/>
            </a:pPr>
            <a:r>
              <a:rPr lang="uk-UA" sz="5330" b="1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₴50 000</a:t>
            </a:r>
            <a:endParaRPr sz="533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6" name="Google Shape;866;p9"/>
          <p:cNvSpPr/>
          <p:nvPr/>
        </p:nvSpPr>
        <p:spPr>
          <a:xfrm>
            <a:off x="6198840" y="1293480"/>
            <a:ext cx="2458800" cy="302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-UA" sz="1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Мінімальна сума позики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7" name="Google Shape;867;p9"/>
          <p:cNvSpPr/>
          <p:nvPr/>
        </p:nvSpPr>
        <p:spPr>
          <a:xfrm>
            <a:off x="6201360" y="1955880"/>
            <a:ext cx="4355640" cy="9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30"/>
              <a:buFont typeface="Arial"/>
              <a:buNone/>
            </a:pPr>
            <a:r>
              <a:rPr lang="uk-UA" sz="5330" b="1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21%</a:t>
            </a:r>
            <a:endParaRPr sz="533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8" name="Google Shape;868;p9"/>
          <p:cNvSpPr/>
          <p:nvPr/>
        </p:nvSpPr>
        <p:spPr>
          <a:xfrm>
            <a:off x="6171480" y="2762640"/>
            <a:ext cx="1164240" cy="302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-UA" sz="1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дохідність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9" name="Google Shape;869;p9"/>
          <p:cNvSpPr/>
          <p:nvPr/>
        </p:nvSpPr>
        <p:spPr>
          <a:xfrm>
            <a:off x="6201360" y="3455640"/>
            <a:ext cx="4355640" cy="9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30"/>
              <a:buFont typeface="Arial"/>
              <a:buNone/>
            </a:pPr>
            <a:r>
              <a:rPr lang="uk-UA" sz="5330" b="1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3 роки</a:t>
            </a:r>
            <a:endParaRPr sz="533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0" name="Google Shape;870;p9"/>
          <p:cNvSpPr/>
          <p:nvPr/>
        </p:nvSpPr>
        <p:spPr>
          <a:xfrm>
            <a:off x="6190200" y="4262400"/>
            <a:ext cx="806760" cy="302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-UA" sz="1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термін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1" name="Google Shape;871;p9"/>
          <p:cNvSpPr/>
          <p:nvPr/>
        </p:nvSpPr>
        <p:spPr>
          <a:xfrm>
            <a:off x="6201360" y="5202360"/>
            <a:ext cx="4355640" cy="911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30"/>
              <a:buFont typeface="Arial"/>
              <a:buNone/>
            </a:pPr>
            <a:r>
              <a:rPr lang="uk-UA" sz="5330" b="1" i="0" u="none" strike="noStrike" cap="none" dirty="0" smtClean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31/12/2025</a:t>
            </a:r>
            <a:endParaRPr sz="533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2" name="Google Shape;872;p9"/>
          <p:cNvSpPr/>
          <p:nvPr/>
        </p:nvSpPr>
        <p:spPr>
          <a:xfrm>
            <a:off x="6189840" y="6009120"/>
            <a:ext cx="1649520" cy="302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-UA" sz="1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умови дійсні до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3" name="Google Shape;873;p9"/>
          <p:cNvSpPr/>
          <p:nvPr/>
        </p:nvSpPr>
        <p:spPr>
          <a:xfrm>
            <a:off x="7844040" y="2088360"/>
            <a:ext cx="4011840" cy="1012680"/>
          </a:xfrm>
          <a:prstGeom prst="rect">
            <a:avLst/>
          </a:prstGeom>
          <a:solidFill>
            <a:srgbClr val="F2F2F2">
              <a:alpha val="52156"/>
            </a:srgbClr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4" name="Google Shape;874;p9"/>
          <p:cNvSpPr/>
          <p:nvPr/>
        </p:nvSpPr>
        <p:spPr>
          <a:xfrm>
            <a:off x="7844040" y="2083680"/>
            <a:ext cx="4011840" cy="9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-UA" sz="1400" b="0" i="0" u="none" strike="noStrike" cap="none">
                <a:solidFill>
                  <a:srgbClr val="54644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10% річних </a:t>
            </a:r>
            <a:r>
              <a:rPr lang="uk-UA" sz="1200" b="0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- гарантована частина з щоквартальною виплатою та орієнтовно 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-UA" sz="1400" b="0" i="0" u="none" strike="noStrike" cap="none">
                <a:solidFill>
                  <a:srgbClr val="54644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11% річних </a:t>
            </a:r>
            <a:r>
              <a:rPr lang="uk-UA" sz="1200" b="0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- інвестиційна премія, яка виплачується по результатам року.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10"/>
          <p:cNvSpPr/>
          <p:nvPr/>
        </p:nvSpPr>
        <p:spPr>
          <a:xfrm>
            <a:off x="0" y="2036525"/>
            <a:ext cx="6798000" cy="3311700"/>
          </a:xfrm>
          <a:prstGeom prst="rect">
            <a:avLst/>
          </a:prstGeom>
          <a:solidFill>
            <a:srgbClr val="D8D8D8">
              <a:alpha val="52156"/>
            </a:srgbClr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0" name="Google Shape;880;p10"/>
          <p:cNvSpPr/>
          <p:nvPr/>
        </p:nvSpPr>
        <p:spPr>
          <a:xfrm>
            <a:off x="291575" y="2257825"/>
            <a:ext cx="5508000" cy="25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uk-UA" sz="5400" b="0" i="0" u="none" strike="noStrike" cap="none">
                <a:solidFill>
                  <a:srgbClr val="54644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Позика з підвищеною дохідністю</a:t>
            </a:r>
            <a:endParaRPr sz="5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1" name="Google Shape;881;p10"/>
          <p:cNvSpPr/>
          <p:nvPr/>
        </p:nvSpPr>
        <p:spPr>
          <a:xfrm>
            <a:off x="6095880" y="382680"/>
            <a:ext cx="5760000" cy="6117120"/>
          </a:xfrm>
          <a:prstGeom prst="rect">
            <a:avLst/>
          </a:prstGeom>
          <a:solidFill>
            <a:srgbClr val="C0672B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2" name="Google Shape;882;p10"/>
          <p:cNvSpPr/>
          <p:nvPr/>
        </p:nvSpPr>
        <p:spPr>
          <a:xfrm>
            <a:off x="6201360" y="486720"/>
            <a:ext cx="5114880" cy="9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30"/>
              <a:buFont typeface="Arial"/>
              <a:buNone/>
            </a:pPr>
            <a:r>
              <a:rPr lang="uk-UA" sz="5330" b="1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₴</a:t>
            </a:r>
            <a:r>
              <a:rPr lang="uk-UA" sz="5330" b="0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500 000</a:t>
            </a:r>
            <a:endParaRPr sz="533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3" name="Google Shape;883;p10"/>
          <p:cNvSpPr/>
          <p:nvPr/>
        </p:nvSpPr>
        <p:spPr>
          <a:xfrm>
            <a:off x="6198840" y="1293480"/>
            <a:ext cx="2458800" cy="302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-UA" sz="1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Мінімальна сума позики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4" name="Google Shape;884;p10"/>
          <p:cNvSpPr/>
          <p:nvPr/>
        </p:nvSpPr>
        <p:spPr>
          <a:xfrm>
            <a:off x="6201360" y="1955880"/>
            <a:ext cx="4355640" cy="9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30"/>
              <a:buFont typeface="Arial"/>
              <a:buNone/>
            </a:pPr>
            <a:r>
              <a:rPr lang="uk-UA" sz="5330" b="1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22%</a:t>
            </a:r>
            <a:endParaRPr sz="533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5" name="Google Shape;885;p10"/>
          <p:cNvSpPr/>
          <p:nvPr/>
        </p:nvSpPr>
        <p:spPr>
          <a:xfrm>
            <a:off x="6171480" y="2762640"/>
            <a:ext cx="1164240" cy="302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-UA" sz="1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дохідність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6" name="Google Shape;886;p10"/>
          <p:cNvSpPr/>
          <p:nvPr/>
        </p:nvSpPr>
        <p:spPr>
          <a:xfrm>
            <a:off x="7109206" y="3175068"/>
            <a:ext cx="5208060" cy="1937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30"/>
              <a:buFont typeface="Arial"/>
              <a:buNone/>
            </a:pPr>
            <a:r>
              <a:rPr lang="uk-UA" sz="40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3 </a:t>
            </a:r>
            <a:r>
              <a:rPr lang="uk-UA" sz="4000" b="1" i="0" u="none" strike="noStrike" cap="none" dirty="0" smtClean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роки з конвертацією в капітал  </a:t>
            </a:r>
            <a:endParaRPr sz="4000" b="0" i="0" u="none" strike="noStrike" cap="none" dirty="0">
              <a:solidFill>
                <a:srgbClr val="000000"/>
              </a:solidFill>
              <a:sym typeface="Arial"/>
            </a:endParaRPr>
          </a:p>
        </p:txBody>
      </p:sp>
      <p:sp>
        <p:nvSpPr>
          <p:cNvPr id="887" name="Google Shape;887;p10"/>
          <p:cNvSpPr/>
          <p:nvPr/>
        </p:nvSpPr>
        <p:spPr>
          <a:xfrm>
            <a:off x="6199163" y="4178160"/>
            <a:ext cx="806760" cy="302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-UA" sz="1400" b="0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термін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8" name="Google Shape;888;p10"/>
          <p:cNvSpPr/>
          <p:nvPr/>
        </p:nvSpPr>
        <p:spPr>
          <a:xfrm>
            <a:off x="7933320" y="5597877"/>
            <a:ext cx="4355640" cy="911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30"/>
              <a:buFont typeface="Arial"/>
              <a:buNone/>
            </a:pPr>
            <a:r>
              <a:rPr lang="uk-UA" sz="5330" b="1" i="0" u="none" strike="noStrike" cap="none" dirty="0" smtClean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31/12/2025</a:t>
            </a:r>
            <a:endParaRPr sz="533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9" name="Google Shape;889;p10"/>
          <p:cNvSpPr/>
          <p:nvPr/>
        </p:nvSpPr>
        <p:spPr>
          <a:xfrm>
            <a:off x="6189840" y="6009120"/>
            <a:ext cx="1649520" cy="302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-UA" sz="1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умови дійсні до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0" name="Google Shape;890;p10"/>
          <p:cNvSpPr/>
          <p:nvPr/>
        </p:nvSpPr>
        <p:spPr>
          <a:xfrm>
            <a:off x="216720" y="-205555"/>
            <a:ext cx="2074200" cy="45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2025" tIns="60825" rIns="122025" bIns="608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800"/>
              <a:buFont typeface="Arial"/>
              <a:buNone/>
            </a:pPr>
            <a:r>
              <a:rPr lang="uk-UA" sz="13800" b="1" i="0" u="none" strike="noStrike" cap="none">
                <a:solidFill>
                  <a:srgbClr val="54644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 </a:t>
            </a:r>
            <a:endParaRPr sz="13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1" name="Google Shape;891;p10"/>
          <p:cNvSpPr/>
          <p:nvPr/>
        </p:nvSpPr>
        <p:spPr>
          <a:xfrm>
            <a:off x="7844040" y="2088360"/>
            <a:ext cx="4011840" cy="1012680"/>
          </a:xfrm>
          <a:prstGeom prst="rect">
            <a:avLst/>
          </a:prstGeom>
          <a:solidFill>
            <a:srgbClr val="F2F2F2">
              <a:alpha val="52156"/>
            </a:srgbClr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2" name="Google Shape;892;p10"/>
          <p:cNvSpPr/>
          <p:nvPr/>
        </p:nvSpPr>
        <p:spPr>
          <a:xfrm>
            <a:off x="7844040" y="2083680"/>
            <a:ext cx="4011840" cy="9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-UA" sz="1400" b="0" i="0" u="none" strike="noStrike" cap="none">
                <a:solidFill>
                  <a:srgbClr val="54644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11% річних </a:t>
            </a:r>
            <a:r>
              <a:rPr lang="uk-UA" sz="1200" b="0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- гарантована частина з щоквартальною виплатою та орієнтовно 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-UA" sz="1400" b="0" i="0" u="none" strike="noStrike" cap="none">
                <a:solidFill>
                  <a:srgbClr val="54644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11% річних </a:t>
            </a:r>
            <a:r>
              <a:rPr lang="uk-UA" sz="1200" b="0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- інвестиційна премія, яка виплачується по результатам року.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11"/>
          <p:cNvSpPr/>
          <p:nvPr/>
        </p:nvSpPr>
        <p:spPr>
          <a:xfrm>
            <a:off x="0" y="2036525"/>
            <a:ext cx="6798000" cy="3311700"/>
          </a:xfrm>
          <a:prstGeom prst="rect">
            <a:avLst/>
          </a:prstGeom>
          <a:solidFill>
            <a:srgbClr val="D8D8D8">
              <a:alpha val="52156"/>
            </a:srgbClr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8" name="Google Shape;898;p11"/>
          <p:cNvSpPr/>
          <p:nvPr/>
        </p:nvSpPr>
        <p:spPr>
          <a:xfrm>
            <a:off x="242640" y="2282400"/>
            <a:ext cx="5475600" cy="255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uk-UA" sz="5400" b="0" i="0" u="none" strike="noStrike" cap="none">
                <a:solidFill>
                  <a:srgbClr val="54644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Позика з конвертацією в капітал</a:t>
            </a:r>
            <a:endParaRPr sz="5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9" name="Google Shape;899;p11"/>
          <p:cNvSpPr/>
          <p:nvPr/>
        </p:nvSpPr>
        <p:spPr>
          <a:xfrm>
            <a:off x="6095880" y="382680"/>
            <a:ext cx="5760000" cy="6117120"/>
          </a:xfrm>
          <a:prstGeom prst="rect">
            <a:avLst/>
          </a:prstGeom>
          <a:solidFill>
            <a:srgbClr val="C0672B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0" name="Google Shape;900;p11"/>
          <p:cNvSpPr/>
          <p:nvPr/>
        </p:nvSpPr>
        <p:spPr>
          <a:xfrm>
            <a:off x="6201360" y="486720"/>
            <a:ext cx="4735800" cy="9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30"/>
              <a:buFont typeface="Arial"/>
              <a:buNone/>
            </a:pPr>
            <a:r>
              <a:rPr lang="uk-UA" sz="5330" b="1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₴1 000 000</a:t>
            </a:r>
            <a:endParaRPr sz="533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1" name="Google Shape;901;p11"/>
          <p:cNvSpPr/>
          <p:nvPr/>
        </p:nvSpPr>
        <p:spPr>
          <a:xfrm>
            <a:off x="6198840" y="1293480"/>
            <a:ext cx="2458800" cy="302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-UA" sz="1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Мінімальна сума позики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2" name="Google Shape;902;p11"/>
          <p:cNvSpPr/>
          <p:nvPr/>
        </p:nvSpPr>
        <p:spPr>
          <a:xfrm>
            <a:off x="6186240" y="1918080"/>
            <a:ext cx="4355640" cy="9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30"/>
              <a:buFont typeface="Arial"/>
              <a:buNone/>
            </a:pPr>
            <a:r>
              <a:rPr lang="uk-UA" sz="5330" b="1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23%</a:t>
            </a:r>
            <a:endParaRPr sz="533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3" name="Google Shape;903;p11"/>
          <p:cNvSpPr/>
          <p:nvPr/>
        </p:nvSpPr>
        <p:spPr>
          <a:xfrm>
            <a:off x="6156720" y="2724840"/>
            <a:ext cx="1164240" cy="302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-UA" sz="1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дохідність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4" name="Google Shape;904;p11"/>
          <p:cNvSpPr/>
          <p:nvPr/>
        </p:nvSpPr>
        <p:spPr>
          <a:xfrm>
            <a:off x="7014888" y="3060757"/>
            <a:ext cx="4884911" cy="2306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uk-UA" sz="3600" b="1" i="0" u="none" strike="noStrike" cap="none" dirty="0" smtClean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 роки з конвертацією* </a:t>
            </a:r>
            <a:r>
              <a:rPr lang="uk-UA" sz="36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в капітал </a:t>
            </a:r>
            <a:r>
              <a:rPr lang="uk-UA" sz="3600" b="1" i="0" u="none" strike="noStrike" cap="none" dirty="0" smtClean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в 2026- </a:t>
            </a:r>
            <a:r>
              <a:rPr lang="uk-UA" sz="36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2027</a:t>
            </a:r>
            <a:endParaRPr sz="3600" b="0" i="0" u="none" strike="noStrike" cap="none" dirty="0">
              <a:solidFill>
                <a:srgbClr val="000000"/>
              </a:solidFill>
              <a:sym typeface="Arial"/>
            </a:endParaRPr>
          </a:p>
        </p:txBody>
      </p:sp>
      <p:sp>
        <p:nvSpPr>
          <p:cNvPr id="905" name="Google Shape;905;p11"/>
          <p:cNvSpPr/>
          <p:nvPr/>
        </p:nvSpPr>
        <p:spPr>
          <a:xfrm>
            <a:off x="8040960" y="5536188"/>
            <a:ext cx="4355640" cy="911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30"/>
              <a:buFont typeface="Arial"/>
              <a:buNone/>
            </a:pPr>
            <a:r>
              <a:rPr lang="uk-UA" sz="5330" b="1" i="0" u="none" strike="noStrike" cap="none" dirty="0" smtClean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31/12/2025</a:t>
            </a:r>
            <a:endParaRPr sz="533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6" name="Google Shape;906;p11"/>
          <p:cNvSpPr/>
          <p:nvPr/>
        </p:nvSpPr>
        <p:spPr>
          <a:xfrm>
            <a:off x="6276369" y="5800199"/>
            <a:ext cx="1649520" cy="302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-UA" sz="1400" b="0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умови дійсні до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7" name="Google Shape;907;p11"/>
          <p:cNvSpPr/>
          <p:nvPr/>
        </p:nvSpPr>
        <p:spPr>
          <a:xfrm>
            <a:off x="216720" y="-218880"/>
            <a:ext cx="2074320" cy="225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2025" tIns="60825" rIns="122025" bIns="608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800"/>
              <a:buFont typeface="Arial"/>
              <a:buNone/>
            </a:pPr>
            <a:r>
              <a:rPr lang="uk-UA" sz="13800" b="1" i="0" u="none" strike="noStrike" cap="none">
                <a:solidFill>
                  <a:srgbClr val="54644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3 </a:t>
            </a:r>
            <a:endParaRPr sz="13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8" name="Google Shape;908;p11"/>
          <p:cNvSpPr/>
          <p:nvPr/>
        </p:nvSpPr>
        <p:spPr>
          <a:xfrm>
            <a:off x="7844040" y="2041200"/>
            <a:ext cx="4011840" cy="1012680"/>
          </a:xfrm>
          <a:prstGeom prst="rect">
            <a:avLst/>
          </a:prstGeom>
          <a:solidFill>
            <a:srgbClr val="F2F2F2">
              <a:alpha val="52156"/>
            </a:srgbClr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9" name="Google Shape;909;p11"/>
          <p:cNvSpPr/>
          <p:nvPr/>
        </p:nvSpPr>
        <p:spPr>
          <a:xfrm>
            <a:off x="7844040" y="2036520"/>
            <a:ext cx="4011840" cy="9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-UA" sz="1400" b="0" i="0" u="none" strike="noStrike" cap="none">
                <a:solidFill>
                  <a:srgbClr val="54644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12% річних </a:t>
            </a:r>
            <a:r>
              <a:rPr lang="uk-UA" sz="1200" b="0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- гарантована частина з щоквартальною виплатою та орієнтовно 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-UA" sz="1400" b="0" i="0" u="none" strike="noStrike" cap="none">
                <a:solidFill>
                  <a:srgbClr val="54644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11% річних </a:t>
            </a:r>
            <a:r>
              <a:rPr lang="uk-UA" sz="1200" b="0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- інвестиційна премія, яка виплачується по результатам року.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0" name="Google Shape;910;p11"/>
          <p:cNvSpPr/>
          <p:nvPr/>
        </p:nvSpPr>
        <p:spPr>
          <a:xfrm>
            <a:off x="263520" y="6442200"/>
            <a:ext cx="3900960" cy="414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-UA" sz="1400" b="0" i="0" u="none" strike="noStrike" cap="none" dirty="0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*конвертація за бажанням інвестора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887;p10"/>
          <p:cNvSpPr/>
          <p:nvPr/>
        </p:nvSpPr>
        <p:spPr>
          <a:xfrm>
            <a:off x="6208128" y="4054799"/>
            <a:ext cx="806760" cy="302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-UA" sz="1400" b="0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термін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p13"/>
          <p:cNvSpPr/>
          <p:nvPr/>
        </p:nvSpPr>
        <p:spPr>
          <a:xfrm>
            <a:off x="0" y="4689360"/>
            <a:ext cx="12191040" cy="1584360"/>
          </a:xfrm>
          <a:prstGeom prst="rect">
            <a:avLst/>
          </a:prstGeom>
          <a:solidFill>
            <a:srgbClr val="D8D8D8">
              <a:alpha val="52156"/>
            </a:srgbClr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6" name="Google Shape;916;p13"/>
          <p:cNvSpPr/>
          <p:nvPr/>
        </p:nvSpPr>
        <p:spPr>
          <a:xfrm>
            <a:off x="0" y="1952640"/>
            <a:ext cx="12191040" cy="1584360"/>
          </a:xfrm>
          <a:prstGeom prst="rect">
            <a:avLst/>
          </a:prstGeom>
          <a:solidFill>
            <a:srgbClr val="D8D8D8">
              <a:alpha val="52156"/>
            </a:srgbClr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7" name="Google Shape;917;p13"/>
          <p:cNvSpPr/>
          <p:nvPr/>
        </p:nvSpPr>
        <p:spPr>
          <a:xfrm>
            <a:off x="0" y="258480"/>
            <a:ext cx="10635480" cy="1356480"/>
          </a:xfrm>
          <a:prstGeom prst="rect">
            <a:avLst/>
          </a:prstGeom>
          <a:solidFill>
            <a:srgbClr val="C0672B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8" name="Google Shape;918;p13"/>
          <p:cNvSpPr/>
          <p:nvPr/>
        </p:nvSpPr>
        <p:spPr>
          <a:xfrm>
            <a:off x="263520" y="276120"/>
            <a:ext cx="10635480" cy="1338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2025" tIns="60825" rIns="122025" bIns="608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uk-UA" sz="40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Дохідність позики складається з двох компонентів</a:t>
            </a:r>
            <a:endParaRPr sz="4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9" name="Google Shape;919;p13"/>
          <p:cNvSpPr/>
          <p:nvPr/>
        </p:nvSpPr>
        <p:spPr>
          <a:xfrm>
            <a:off x="4870800" y="2022120"/>
            <a:ext cx="6694920" cy="14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18612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uk-UA" sz="2000" b="0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10% або 11% або 12 % річних в залежності від розміру позики, виплачується щоквартально (з правом щорічного перегляду процентної ставки)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0" name="Google Shape;920;p13"/>
          <p:cNvSpPr/>
          <p:nvPr/>
        </p:nvSpPr>
        <p:spPr>
          <a:xfrm>
            <a:off x="5100120" y="5026320"/>
            <a:ext cx="6465240" cy="9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-UA" sz="2400" b="0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((Сума позики / Вартість бізнесу) x 100%) x  Чистий прибуток за рік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1" name="Google Shape;921;p13"/>
          <p:cNvSpPr/>
          <p:nvPr/>
        </p:nvSpPr>
        <p:spPr>
          <a:xfrm>
            <a:off x="173160" y="4869360"/>
            <a:ext cx="4293720" cy="13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uk-UA" sz="4000" b="0" i="0" u="none" strike="noStrike" cap="none">
                <a:solidFill>
                  <a:srgbClr val="546449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Інвестиційна премія</a:t>
            </a:r>
            <a:endParaRPr sz="4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2" name="Google Shape;922;p13"/>
          <p:cNvSpPr/>
          <p:nvPr/>
        </p:nvSpPr>
        <p:spPr>
          <a:xfrm>
            <a:off x="173160" y="2023200"/>
            <a:ext cx="4471560" cy="13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uk-UA" sz="4000" b="0" i="0" u="none" strike="noStrike" cap="none">
                <a:solidFill>
                  <a:srgbClr val="546449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Гарантований дохід</a:t>
            </a:r>
            <a:endParaRPr sz="4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3" name="Google Shape;923;p13"/>
          <p:cNvSpPr/>
          <p:nvPr/>
        </p:nvSpPr>
        <p:spPr>
          <a:xfrm>
            <a:off x="1856880" y="3674880"/>
            <a:ext cx="932400" cy="925920"/>
          </a:xfrm>
          <a:prstGeom prst="plus">
            <a:avLst>
              <a:gd name="adj" fmla="val 34239"/>
            </a:avLst>
          </a:prstGeom>
          <a:solidFill>
            <a:srgbClr val="546449"/>
          </a:solidFill>
          <a:ln w="12700" cap="flat" cmpd="sng">
            <a:solidFill>
              <a:srgbClr val="546449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6336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Google Shape;928;p15"/>
          <p:cNvSpPr/>
          <p:nvPr/>
        </p:nvSpPr>
        <p:spPr>
          <a:xfrm>
            <a:off x="0" y="0"/>
            <a:ext cx="12191040" cy="793800"/>
          </a:xfrm>
          <a:prstGeom prst="rect">
            <a:avLst/>
          </a:prstGeom>
          <a:solidFill>
            <a:srgbClr val="C0672B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9" name="Google Shape;929;p15"/>
          <p:cNvSpPr/>
          <p:nvPr/>
        </p:nvSpPr>
        <p:spPr>
          <a:xfrm>
            <a:off x="9940680" y="889200"/>
            <a:ext cx="1609200" cy="4417200"/>
          </a:xfrm>
          <a:prstGeom prst="rect">
            <a:avLst/>
          </a:prstGeom>
          <a:gradFill>
            <a:gsLst>
              <a:gs pos="0">
                <a:srgbClr val="F6F8FC">
                  <a:alpha val="40000"/>
                </a:srgbClr>
              </a:gs>
              <a:gs pos="100000">
                <a:srgbClr val="FFF2CC"/>
              </a:gs>
            </a:gsLst>
            <a:lin ang="14400000" scaled="0"/>
          </a:gra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0" name="Google Shape;930;p15"/>
          <p:cNvSpPr/>
          <p:nvPr/>
        </p:nvSpPr>
        <p:spPr>
          <a:xfrm>
            <a:off x="8255340" y="889200"/>
            <a:ext cx="1417680" cy="4417200"/>
          </a:xfrm>
          <a:prstGeom prst="rect">
            <a:avLst/>
          </a:prstGeom>
          <a:gradFill>
            <a:gsLst>
              <a:gs pos="0">
                <a:srgbClr val="F6F8FC">
                  <a:alpha val="40000"/>
                </a:srgbClr>
              </a:gs>
              <a:gs pos="100000">
                <a:srgbClr val="FFF2CC"/>
              </a:gs>
            </a:gsLst>
            <a:lin ang="14400000" scaled="0"/>
          </a:gra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1" name="Google Shape;931;p15"/>
          <p:cNvSpPr/>
          <p:nvPr/>
        </p:nvSpPr>
        <p:spPr>
          <a:xfrm>
            <a:off x="6467400" y="889200"/>
            <a:ext cx="1417680" cy="4417200"/>
          </a:xfrm>
          <a:prstGeom prst="rect">
            <a:avLst/>
          </a:prstGeom>
          <a:gradFill>
            <a:gsLst>
              <a:gs pos="0">
                <a:srgbClr val="F6F8FC">
                  <a:alpha val="40000"/>
                </a:srgbClr>
              </a:gs>
              <a:gs pos="100000">
                <a:srgbClr val="FFF2CC"/>
              </a:gs>
            </a:gsLst>
            <a:lin ang="14400000" scaled="0"/>
          </a:gra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2" name="Google Shape;932;p15"/>
          <p:cNvSpPr/>
          <p:nvPr/>
        </p:nvSpPr>
        <p:spPr>
          <a:xfrm>
            <a:off x="3509280" y="889200"/>
            <a:ext cx="1577520" cy="4417200"/>
          </a:xfrm>
          <a:prstGeom prst="rect">
            <a:avLst/>
          </a:prstGeom>
          <a:gradFill>
            <a:gsLst>
              <a:gs pos="0">
                <a:srgbClr val="F6F8FC">
                  <a:alpha val="40000"/>
                </a:srgbClr>
              </a:gs>
              <a:gs pos="100000">
                <a:srgbClr val="FFF2CC"/>
              </a:gs>
            </a:gsLst>
            <a:lin ang="14400000" scaled="0"/>
          </a:gra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3" name="Google Shape;933;p15"/>
          <p:cNvSpPr/>
          <p:nvPr/>
        </p:nvSpPr>
        <p:spPr>
          <a:xfrm>
            <a:off x="2293920" y="889200"/>
            <a:ext cx="1069920" cy="4417200"/>
          </a:xfrm>
          <a:prstGeom prst="rect">
            <a:avLst/>
          </a:prstGeom>
          <a:gradFill>
            <a:gsLst>
              <a:gs pos="0">
                <a:srgbClr val="F6F8FC">
                  <a:alpha val="40000"/>
                </a:srgbClr>
              </a:gs>
              <a:gs pos="100000">
                <a:srgbClr val="FFF2CC"/>
              </a:gs>
            </a:gsLst>
            <a:lin ang="14400000" scaled="0"/>
          </a:gra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4" name="Google Shape;934;p15"/>
          <p:cNvSpPr/>
          <p:nvPr/>
        </p:nvSpPr>
        <p:spPr>
          <a:xfrm>
            <a:off x="0" y="889200"/>
            <a:ext cx="12191040" cy="831600"/>
          </a:xfrm>
          <a:prstGeom prst="rect">
            <a:avLst/>
          </a:prstGeom>
          <a:solidFill>
            <a:srgbClr val="D8D8D8">
              <a:alpha val="52156"/>
            </a:srgbClr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5" name="Google Shape;935;p15"/>
          <p:cNvSpPr/>
          <p:nvPr/>
        </p:nvSpPr>
        <p:spPr>
          <a:xfrm>
            <a:off x="209880" y="-110160"/>
            <a:ext cx="11497320" cy="10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2025" tIns="60825" rIns="122025" bIns="608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uk-UA" sz="3600" b="0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Прогноз розрахунку інвестиційної премії </a:t>
            </a: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uk-UA" sz="20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на прикладі інвестиції в розмірі 100 000 грн, яка розміщена повних 3 роки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6" name="Google Shape;936;p15"/>
          <p:cNvSpPr/>
          <p:nvPr/>
        </p:nvSpPr>
        <p:spPr>
          <a:xfrm>
            <a:off x="257400" y="1882800"/>
            <a:ext cx="2010960" cy="747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70"/>
              <a:buFont typeface="Arial"/>
              <a:buNone/>
            </a:pPr>
            <a:r>
              <a:rPr lang="uk-UA" sz="4270" b="0" i="0" u="none" strike="noStrike" cap="none" dirty="0" smtClean="0">
                <a:solidFill>
                  <a:srgbClr val="546449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2026</a:t>
            </a:r>
            <a:endParaRPr sz="427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7" name="Google Shape;937;p15"/>
          <p:cNvSpPr/>
          <p:nvPr/>
        </p:nvSpPr>
        <p:spPr>
          <a:xfrm>
            <a:off x="2284560" y="932760"/>
            <a:ext cx="1123560" cy="699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uk-UA" sz="2000" b="0" i="0" u="none" strike="noStrike" cap="none">
                <a:solidFill>
                  <a:srgbClr val="39553C"/>
                </a:solidFill>
                <a:latin typeface="Montserrat"/>
                <a:ea typeface="Montserrat"/>
                <a:cs typeface="Montserrat"/>
                <a:sym typeface="Montserrat"/>
              </a:rPr>
              <a:t>Сума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uk-UA" sz="2000" b="0" i="0" u="none" strike="noStrike" cap="none">
                <a:solidFill>
                  <a:srgbClr val="39553C"/>
                </a:solidFill>
                <a:latin typeface="Montserrat"/>
                <a:ea typeface="Montserrat"/>
                <a:cs typeface="Montserrat"/>
                <a:sym typeface="Montserrat"/>
              </a:rPr>
              <a:t>позики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8" name="Google Shape;938;p15"/>
          <p:cNvSpPr/>
          <p:nvPr/>
        </p:nvSpPr>
        <p:spPr>
          <a:xfrm>
            <a:off x="3598560" y="960840"/>
            <a:ext cx="1407960" cy="699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uk-UA" sz="2000" b="0" i="0" u="none" strike="noStrike" cap="none">
                <a:solidFill>
                  <a:srgbClr val="39553C"/>
                </a:solidFill>
                <a:latin typeface="Montserrat"/>
                <a:ea typeface="Montserrat"/>
                <a:cs typeface="Montserrat"/>
                <a:sym typeface="Montserrat"/>
              </a:rPr>
              <a:t>Вартість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uk-UA" sz="2000" b="0" i="0" u="none" strike="noStrike" cap="none">
                <a:solidFill>
                  <a:srgbClr val="39553C"/>
                </a:solidFill>
                <a:latin typeface="Montserrat"/>
                <a:ea typeface="Montserrat"/>
                <a:cs typeface="Montserrat"/>
                <a:sym typeface="Montserrat"/>
              </a:rPr>
              <a:t>бізнесу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9" name="Google Shape;939;p15"/>
          <p:cNvSpPr/>
          <p:nvPr/>
        </p:nvSpPr>
        <p:spPr>
          <a:xfrm>
            <a:off x="6462360" y="960840"/>
            <a:ext cx="1439280" cy="699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uk-UA" sz="2000" b="0" i="0" u="none" strike="noStrike" cap="none">
                <a:solidFill>
                  <a:srgbClr val="39553C"/>
                </a:solidFill>
                <a:latin typeface="Montserrat"/>
                <a:ea typeface="Montserrat"/>
                <a:cs typeface="Montserrat"/>
                <a:sym typeface="Montserrat"/>
              </a:rPr>
              <a:t>Чистий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uk-UA" sz="2000" b="0" i="0" u="none" strike="noStrike" cap="none">
                <a:solidFill>
                  <a:srgbClr val="39553C"/>
                </a:solidFill>
                <a:latin typeface="Montserrat"/>
                <a:ea typeface="Montserrat"/>
                <a:cs typeface="Montserrat"/>
                <a:sym typeface="Montserrat"/>
              </a:rPr>
              <a:t>прибуток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0" name="Google Shape;940;p15"/>
          <p:cNvSpPr/>
          <p:nvPr/>
        </p:nvSpPr>
        <p:spPr>
          <a:xfrm>
            <a:off x="9865800" y="960840"/>
            <a:ext cx="1734120" cy="699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uk-UA" sz="2000" b="0" i="0" u="none" strike="noStrike" cap="none">
                <a:solidFill>
                  <a:srgbClr val="39553C"/>
                </a:solidFill>
                <a:latin typeface="Montserrat"/>
                <a:ea typeface="Montserrat"/>
                <a:cs typeface="Montserrat"/>
                <a:sym typeface="Montserrat"/>
              </a:rPr>
              <a:t>Еквівалент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uk-UA" sz="2000" b="0" i="0" u="none" strike="noStrike" cap="none">
                <a:solidFill>
                  <a:srgbClr val="39553C"/>
                </a:solidFill>
                <a:latin typeface="Montserrat"/>
                <a:ea typeface="Montserrat"/>
                <a:cs typeface="Montserrat"/>
                <a:sym typeface="Montserrat"/>
              </a:rPr>
              <a:t>в % річних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1" name="Google Shape;941;p15"/>
          <p:cNvSpPr/>
          <p:nvPr/>
        </p:nvSpPr>
        <p:spPr>
          <a:xfrm>
            <a:off x="2065680" y="2074680"/>
            <a:ext cx="1608480" cy="394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uk-UA" sz="2000" b="1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(</a:t>
            </a:r>
            <a:r>
              <a:rPr lang="uk-UA" sz="1800" b="0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100 000 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2" name="Google Shape;942;p15"/>
          <p:cNvSpPr/>
          <p:nvPr/>
        </p:nvSpPr>
        <p:spPr>
          <a:xfrm>
            <a:off x="3208320" y="2069640"/>
            <a:ext cx="373680" cy="4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0"/>
              <a:buFont typeface="Arial"/>
              <a:buNone/>
            </a:pPr>
            <a:r>
              <a:rPr lang="uk-UA" sz="2130" b="1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/</a:t>
            </a:r>
            <a:endParaRPr sz="213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3" name="Google Shape;943;p15"/>
          <p:cNvSpPr/>
          <p:nvPr/>
        </p:nvSpPr>
        <p:spPr>
          <a:xfrm>
            <a:off x="3453840" y="2067480"/>
            <a:ext cx="2012400" cy="398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uk-UA" sz="1800" b="0" i="0" u="none" strike="noStrike" cap="none" dirty="0" smtClean="0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442 000 </a:t>
            </a:r>
            <a:r>
              <a:rPr lang="uk-UA" sz="1800" b="0" i="0" u="none" strike="noStrike" cap="none" dirty="0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000*</a:t>
            </a:r>
            <a:r>
              <a:rPr lang="uk-UA" sz="2000" b="1" i="0" u="none" strike="noStrike" cap="none" dirty="0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4" name="Google Shape;944;p15"/>
          <p:cNvSpPr/>
          <p:nvPr/>
        </p:nvSpPr>
        <p:spPr>
          <a:xfrm>
            <a:off x="5197320" y="2075400"/>
            <a:ext cx="373680" cy="4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0"/>
              <a:buFont typeface="Arial"/>
              <a:buNone/>
            </a:pPr>
            <a:r>
              <a:rPr lang="uk-UA" sz="2130" b="1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x</a:t>
            </a:r>
            <a:endParaRPr sz="213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5" name="Google Shape;945;p15"/>
          <p:cNvSpPr/>
          <p:nvPr/>
        </p:nvSpPr>
        <p:spPr>
          <a:xfrm>
            <a:off x="5466960" y="2099160"/>
            <a:ext cx="976680" cy="374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</a:pPr>
            <a:r>
              <a:rPr lang="uk-UA" sz="1870" b="0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100% </a:t>
            </a:r>
            <a:endParaRPr sz="187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6" name="Google Shape;946;p15"/>
          <p:cNvSpPr/>
          <p:nvPr/>
        </p:nvSpPr>
        <p:spPr>
          <a:xfrm>
            <a:off x="6406920" y="2099160"/>
            <a:ext cx="1781640" cy="3678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uk-UA" sz="1800" dirty="0" smtClean="0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46</a:t>
            </a:r>
            <a:r>
              <a:rPr lang="uk-UA" sz="1800" b="0" i="0" u="none" strike="noStrike" cap="none" dirty="0" smtClean="0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 000 000</a:t>
            </a:r>
            <a:r>
              <a:rPr lang="uk-UA" sz="1800" b="0" i="0" u="none" strike="noStrike" cap="none" dirty="0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*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7" name="Google Shape;947;p15"/>
          <p:cNvSpPr/>
          <p:nvPr/>
        </p:nvSpPr>
        <p:spPr>
          <a:xfrm>
            <a:off x="6149160" y="2065320"/>
            <a:ext cx="373680" cy="4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0"/>
              <a:buFont typeface="Arial"/>
              <a:buNone/>
            </a:pPr>
            <a:r>
              <a:rPr lang="uk-UA" sz="2130" b="1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x</a:t>
            </a:r>
            <a:endParaRPr sz="213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8" name="Google Shape;948;p15"/>
          <p:cNvSpPr/>
          <p:nvPr/>
        </p:nvSpPr>
        <p:spPr>
          <a:xfrm>
            <a:off x="8340120" y="1105200"/>
            <a:ext cx="1332900" cy="398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uk-UA" sz="2000" b="0" i="0" u="none" strike="noStrike" cap="none" dirty="0">
                <a:solidFill>
                  <a:srgbClr val="39553C"/>
                </a:solidFill>
                <a:latin typeface="Montserrat"/>
                <a:ea typeface="Montserrat"/>
                <a:cs typeface="Montserrat"/>
                <a:sym typeface="Montserrat"/>
              </a:rPr>
              <a:t>Премія</a:t>
            </a: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9" name="Google Shape;949;p15"/>
          <p:cNvSpPr/>
          <p:nvPr/>
        </p:nvSpPr>
        <p:spPr>
          <a:xfrm>
            <a:off x="7884720" y="2064240"/>
            <a:ext cx="409680" cy="4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0"/>
              <a:buFont typeface="Arial"/>
              <a:buNone/>
            </a:pPr>
            <a:r>
              <a:rPr lang="uk-UA" sz="2130" b="1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= </a:t>
            </a:r>
            <a:endParaRPr sz="213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0" name="Google Shape;950;p15"/>
          <p:cNvSpPr/>
          <p:nvPr/>
        </p:nvSpPr>
        <p:spPr>
          <a:xfrm>
            <a:off x="8189640" y="2054880"/>
            <a:ext cx="1607040" cy="460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-UA" sz="2400" b="1" i="0" u="none" strike="noStrike" cap="none" dirty="0" smtClean="0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10 407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1" name="Google Shape;951;p15"/>
          <p:cNvSpPr/>
          <p:nvPr/>
        </p:nvSpPr>
        <p:spPr>
          <a:xfrm>
            <a:off x="9901440" y="1982160"/>
            <a:ext cx="1713600" cy="583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uk-UA" sz="3200" b="0" i="0" u="none" strike="noStrike" cap="none" dirty="0" smtClean="0">
                <a:solidFill>
                  <a:srgbClr val="3955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10%</a:t>
            </a:r>
            <a:endParaRPr sz="3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2" name="Google Shape;952;p15"/>
          <p:cNvSpPr/>
          <p:nvPr/>
        </p:nvSpPr>
        <p:spPr>
          <a:xfrm>
            <a:off x="248040" y="3143520"/>
            <a:ext cx="2010960" cy="747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70"/>
              <a:buFont typeface="Arial"/>
              <a:buNone/>
            </a:pPr>
            <a:r>
              <a:rPr lang="uk-UA" sz="4270" b="0" i="0" u="none" strike="noStrike" cap="none" dirty="0" smtClean="0">
                <a:solidFill>
                  <a:srgbClr val="546449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2027</a:t>
            </a:r>
            <a:endParaRPr sz="427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3" name="Google Shape;953;p15"/>
          <p:cNvSpPr/>
          <p:nvPr/>
        </p:nvSpPr>
        <p:spPr>
          <a:xfrm>
            <a:off x="1983960" y="3259080"/>
            <a:ext cx="1523160" cy="4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0"/>
              <a:buFont typeface="Arial"/>
              <a:buNone/>
            </a:pPr>
            <a:r>
              <a:rPr lang="uk-UA" sz="2130" b="1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(</a:t>
            </a:r>
            <a:r>
              <a:rPr lang="uk-UA" sz="1870" b="0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100 000 </a:t>
            </a:r>
            <a:endParaRPr sz="187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4" name="Google Shape;954;p15"/>
          <p:cNvSpPr/>
          <p:nvPr/>
        </p:nvSpPr>
        <p:spPr>
          <a:xfrm>
            <a:off x="3227040" y="3274200"/>
            <a:ext cx="373680" cy="4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0"/>
              <a:buFont typeface="Arial"/>
              <a:buNone/>
            </a:pPr>
            <a:r>
              <a:rPr lang="uk-UA" sz="2130" b="1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/</a:t>
            </a:r>
            <a:endParaRPr sz="213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5" name="Google Shape;955;p15"/>
          <p:cNvSpPr/>
          <p:nvPr/>
        </p:nvSpPr>
        <p:spPr>
          <a:xfrm>
            <a:off x="3385080" y="3261240"/>
            <a:ext cx="2228040" cy="418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</a:pPr>
            <a:r>
              <a:rPr lang="uk-UA" sz="1870" b="0" i="0" u="none" strike="noStrike" cap="none" dirty="0" smtClean="0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565 000 </a:t>
            </a:r>
            <a:r>
              <a:rPr lang="uk-UA" sz="1870" b="0" i="0" u="none" strike="noStrike" cap="none" dirty="0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000*</a:t>
            </a:r>
            <a:r>
              <a:rPr lang="uk-UA" sz="2130" b="1" i="0" u="none" strike="noStrike" cap="none" dirty="0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 sz="213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6" name="Google Shape;956;p15"/>
          <p:cNvSpPr/>
          <p:nvPr/>
        </p:nvSpPr>
        <p:spPr>
          <a:xfrm>
            <a:off x="5239440" y="3269160"/>
            <a:ext cx="373680" cy="4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0"/>
              <a:buFont typeface="Arial"/>
              <a:buNone/>
            </a:pPr>
            <a:r>
              <a:rPr lang="uk-UA" sz="2130" b="1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x</a:t>
            </a:r>
            <a:endParaRPr sz="213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7" name="Google Shape;957;p15"/>
          <p:cNvSpPr/>
          <p:nvPr/>
        </p:nvSpPr>
        <p:spPr>
          <a:xfrm>
            <a:off x="5509440" y="3293280"/>
            <a:ext cx="976680" cy="374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</a:pPr>
            <a:r>
              <a:rPr lang="uk-UA" sz="1870" b="0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100% </a:t>
            </a:r>
            <a:endParaRPr sz="187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8" name="Google Shape;958;p15"/>
          <p:cNvSpPr/>
          <p:nvPr/>
        </p:nvSpPr>
        <p:spPr>
          <a:xfrm>
            <a:off x="6416280" y="3294000"/>
            <a:ext cx="1739520" cy="3678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uk-UA" sz="1800" dirty="0" smtClean="0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62 000</a:t>
            </a:r>
            <a:r>
              <a:rPr lang="uk-UA" sz="1800" b="0" i="0" u="none" strike="noStrike" cap="none" dirty="0" smtClean="0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uk-UA" sz="1800" b="0" i="0" u="none" strike="noStrike" cap="none" dirty="0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000*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9" name="Google Shape;959;p15"/>
          <p:cNvSpPr/>
          <p:nvPr/>
        </p:nvSpPr>
        <p:spPr>
          <a:xfrm>
            <a:off x="6191280" y="3259080"/>
            <a:ext cx="373680" cy="4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0"/>
              <a:buFont typeface="Arial"/>
              <a:buNone/>
            </a:pPr>
            <a:r>
              <a:rPr lang="uk-UA" sz="2130" b="1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x</a:t>
            </a:r>
            <a:endParaRPr sz="213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0" name="Google Shape;960;p15"/>
          <p:cNvSpPr/>
          <p:nvPr/>
        </p:nvSpPr>
        <p:spPr>
          <a:xfrm>
            <a:off x="7915320" y="3259080"/>
            <a:ext cx="409680" cy="4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0"/>
              <a:buFont typeface="Arial"/>
              <a:buNone/>
            </a:pPr>
            <a:r>
              <a:rPr lang="uk-UA" sz="2130" b="1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= </a:t>
            </a:r>
            <a:endParaRPr sz="213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1" name="Google Shape;961;p15"/>
          <p:cNvSpPr/>
          <p:nvPr/>
        </p:nvSpPr>
        <p:spPr>
          <a:xfrm>
            <a:off x="8232120" y="3248640"/>
            <a:ext cx="1607040" cy="460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-UA" sz="2400" b="1" dirty="0" smtClean="0">
                <a:solidFill>
                  <a:srgbClr val="546449"/>
                </a:solidFill>
                <a:latin typeface="Montserrat"/>
                <a:ea typeface="Montserrat"/>
                <a:cs typeface="Montserrat"/>
              </a:rPr>
              <a:t>10 973</a:t>
            </a:r>
            <a:endParaRPr sz="2400" b="1" dirty="0">
              <a:solidFill>
                <a:srgbClr val="546449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962" name="Google Shape;962;p15"/>
          <p:cNvSpPr/>
          <p:nvPr/>
        </p:nvSpPr>
        <p:spPr>
          <a:xfrm>
            <a:off x="9824760" y="3181680"/>
            <a:ext cx="1867320" cy="583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uk-UA" sz="3200" b="0" i="0" u="none" strike="noStrike" cap="none" dirty="0" smtClean="0">
                <a:solidFill>
                  <a:srgbClr val="3955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11%</a:t>
            </a:r>
            <a:endParaRPr sz="3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63" name="Google Shape;963;p15"/>
          <p:cNvCxnSpPr/>
          <p:nvPr/>
        </p:nvCxnSpPr>
        <p:spPr>
          <a:xfrm>
            <a:off x="556920" y="2907000"/>
            <a:ext cx="11063520" cy="1080"/>
          </a:xfrm>
          <a:prstGeom prst="straightConnector1">
            <a:avLst/>
          </a:prstGeom>
          <a:noFill/>
          <a:ln w="9525" cap="flat" cmpd="sng">
            <a:solidFill>
              <a:srgbClr val="C0672B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964" name="Google Shape;964;p15"/>
          <p:cNvSpPr/>
          <p:nvPr/>
        </p:nvSpPr>
        <p:spPr>
          <a:xfrm>
            <a:off x="242280" y="1076400"/>
            <a:ext cx="1914120" cy="45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-UA" sz="2400" b="0" i="0" u="none" strike="noStrike" cap="none">
                <a:solidFill>
                  <a:srgbClr val="39553C"/>
                </a:solidFill>
                <a:latin typeface="Montserrat"/>
                <a:ea typeface="Montserrat"/>
                <a:cs typeface="Montserrat"/>
                <a:sym typeface="Montserrat"/>
              </a:rPr>
              <a:t>Виплата у: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65" name="Google Shape;965;p15"/>
          <p:cNvCxnSpPr/>
          <p:nvPr/>
        </p:nvCxnSpPr>
        <p:spPr>
          <a:xfrm>
            <a:off x="577080" y="4096440"/>
            <a:ext cx="11063520" cy="1080"/>
          </a:xfrm>
          <a:prstGeom prst="straightConnector1">
            <a:avLst/>
          </a:prstGeom>
          <a:noFill/>
          <a:ln w="9525" cap="flat" cmpd="sng">
            <a:solidFill>
              <a:srgbClr val="C0672B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966" name="Google Shape;966;p15"/>
          <p:cNvCxnSpPr/>
          <p:nvPr/>
        </p:nvCxnSpPr>
        <p:spPr>
          <a:xfrm>
            <a:off x="578160" y="5317560"/>
            <a:ext cx="11063520" cy="1080"/>
          </a:xfrm>
          <a:prstGeom prst="straightConnector1">
            <a:avLst/>
          </a:prstGeom>
          <a:noFill/>
          <a:ln w="19050" cap="flat" cmpd="sng">
            <a:solidFill>
              <a:srgbClr val="C0672B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967" name="Google Shape;967;p15"/>
          <p:cNvSpPr/>
          <p:nvPr/>
        </p:nvSpPr>
        <p:spPr>
          <a:xfrm>
            <a:off x="257400" y="5021280"/>
            <a:ext cx="2748960" cy="33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uk-UA" sz="1600" b="0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Повернення позики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8" name="Google Shape;968;p15"/>
          <p:cNvSpPr/>
          <p:nvPr/>
        </p:nvSpPr>
        <p:spPr>
          <a:xfrm>
            <a:off x="1970280" y="4446360"/>
            <a:ext cx="1645200" cy="4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0"/>
              <a:buFont typeface="Arial"/>
              <a:buNone/>
            </a:pPr>
            <a:r>
              <a:rPr lang="uk-UA" sz="2130" b="1" i="0" u="none" strike="noStrike" cap="none" dirty="0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(</a:t>
            </a:r>
            <a:r>
              <a:rPr lang="uk-UA" sz="1870" b="0" i="0" u="none" strike="noStrike" cap="none" dirty="0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100 000 </a:t>
            </a:r>
            <a:endParaRPr sz="187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9" name="Google Shape;969;p15"/>
          <p:cNvSpPr/>
          <p:nvPr/>
        </p:nvSpPr>
        <p:spPr>
          <a:xfrm>
            <a:off x="3304080" y="4461480"/>
            <a:ext cx="373680" cy="4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0"/>
              <a:buFont typeface="Arial"/>
              <a:buNone/>
            </a:pPr>
            <a:r>
              <a:rPr lang="uk-UA" sz="2130" b="1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/</a:t>
            </a:r>
            <a:endParaRPr sz="213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0" name="Google Shape;970;p15"/>
          <p:cNvSpPr/>
          <p:nvPr/>
        </p:nvSpPr>
        <p:spPr>
          <a:xfrm>
            <a:off x="3395160" y="4482000"/>
            <a:ext cx="2117160" cy="418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</a:pPr>
            <a:r>
              <a:rPr lang="uk-UA" sz="1870" b="0" i="0" u="none" strike="noStrike" cap="none" dirty="0" smtClean="0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 721 000 </a:t>
            </a:r>
            <a:r>
              <a:rPr lang="uk-UA" sz="1870" b="0" i="0" u="none" strike="noStrike" cap="none" dirty="0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000*</a:t>
            </a:r>
            <a:r>
              <a:rPr lang="uk-UA" sz="2130" b="1" i="0" u="none" strike="noStrike" cap="none" dirty="0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 sz="213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1" name="Google Shape;971;p15"/>
          <p:cNvSpPr/>
          <p:nvPr/>
        </p:nvSpPr>
        <p:spPr>
          <a:xfrm>
            <a:off x="5239440" y="4457160"/>
            <a:ext cx="373680" cy="4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0"/>
              <a:buFont typeface="Arial"/>
              <a:buNone/>
            </a:pPr>
            <a:r>
              <a:rPr lang="uk-UA" sz="2130" b="1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x</a:t>
            </a:r>
            <a:endParaRPr sz="213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2" name="Google Shape;972;p15"/>
          <p:cNvSpPr/>
          <p:nvPr/>
        </p:nvSpPr>
        <p:spPr>
          <a:xfrm>
            <a:off x="5509440" y="4480920"/>
            <a:ext cx="976680" cy="374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</a:pPr>
            <a:r>
              <a:rPr lang="uk-UA" sz="1870" b="0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100% </a:t>
            </a:r>
            <a:endParaRPr sz="187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3" name="Google Shape;973;p15"/>
          <p:cNvSpPr/>
          <p:nvPr/>
        </p:nvSpPr>
        <p:spPr>
          <a:xfrm>
            <a:off x="6500160" y="4470120"/>
            <a:ext cx="1794240" cy="37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</a:pPr>
            <a:r>
              <a:rPr lang="uk-UA" sz="1870" dirty="0" smtClean="0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78 000</a:t>
            </a:r>
            <a:r>
              <a:rPr lang="uk-UA" sz="1870" b="0" i="0" u="none" strike="noStrike" cap="none" dirty="0" smtClean="0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 000 </a:t>
            </a:r>
            <a:r>
              <a:rPr lang="uk-UA" sz="1600" b="0" i="0" u="none" strike="noStrike" cap="none" dirty="0" smtClean="0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*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4" name="Google Shape;974;p15"/>
          <p:cNvSpPr/>
          <p:nvPr/>
        </p:nvSpPr>
        <p:spPr>
          <a:xfrm>
            <a:off x="6204600" y="4436280"/>
            <a:ext cx="373680" cy="4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0"/>
              <a:buFont typeface="Arial"/>
              <a:buNone/>
            </a:pPr>
            <a:r>
              <a:rPr lang="uk-UA" sz="2130" b="1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x</a:t>
            </a:r>
            <a:endParaRPr sz="213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5" name="Google Shape;975;p15"/>
          <p:cNvSpPr/>
          <p:nvPr/>
        </p:nvSpPr>
        <p:spPr>
          <a:xfrm>
            <a:off x="7980120" y="4457160"/>
            <a:ext cx="409680" cy="4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0"/>
              <a:buFont typeface="Arial"/>
              <a:buNone/>
            </a:pPr>
            <a:r>
              <a:rPr lang="uk-UA" sz="2130" b="1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= </a:t>
            </a:r>
            <a:endParaRPr sz="213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6" name="Google Shape;976;p15"/>
          <p:cNvSpPr/>
          <p:nvPr/>
        </p:nvSpPr>
        <p:spPr>
          <a:xfrm>
            <a:off x="8247240" y="4436640"/>
            <a:ext cx="1291320" cy="460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-UA" sz="2400" b="1" i="0" u="none" strike="noStrike" cap="none" dirty="0" smtClean="0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10 818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7" name="Google Shape;977;p15"/>
          <p:cNvSpPr/>
          <p:nvPr/>
        </p:nvSpPr>
        <p:spPr>
          <a:xfrm>
            <a:off x="9839880" y="4384440"/>
            <a:ext cx="1867320" cy="583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uk-UA" sz="3200" b="0" i="0" u="none" strike="noStrike" cap="none" dirty="0" smtClean="0">
                <a:solidFill>
                  <a:srgbClr val="39553C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11%</a:t>
            </a:r>
            <a:endParaRPr sz="3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78" name="Google Shape;978;p15"/>
          <p:cNvCxnSpPr/>
          <p:nvPr/>
        </p:nvCxnSpPr>
        <p:spPr>
          <a:xfrm>
            <a:off x="567000" y="5933880"/>
            <a:ext cx="11063520" cy="1080"/>
          </a:xfrm>
          <a:prstGeom prst="straightConnector1">
            <a:avLst/>
          </a:prstGeom>
          <a:noFill/>
          <a:ln w="19050" cap="flat" cmpd="sng">
            <a:solidFill>
              <a:srgbClr val="C0672B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979" name="Google Shape;979;p15"/>
          <p:cNvSpPr/>
          <p:nvPr/>
        </p:nvSpPr>
        <p:spPr>
          <a:xfrm>
            <a:off x="8144640" y="5504760"/>
            <a:ext cx="3854520" cy="460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-UA" sz="2400" b="1" dirty="0" smtClean="0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32 198</a:t>
            </a:r>
            <a:r>
              <a:rPr lang="uk-UA" sz="2400" b="1" i="0" u="none" strike="noStrike" cap="none" dirty="0" smtClean="0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uk-UA" sz="2400" b="1" i="0" u="none" strike="noStrike" cap="none" dirty="0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грн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0" name="Google Shape;980;p15"/>
          <p:cNvSpPr/>
          <p:nvPr/>
        </p:nvSpPr>
        <p:spPr>
          <a:xfrm>
            <a:off x="460800" y="5279040"/>
            <a:ext cx="2415960" cy="659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40"/>
              <a:buFont typeface="Arial"/>
              <a:buNone/>
            </a:pPr>
            <a:r>
              <a:rPr lang="uk-UA" sz="3740" b="1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ВСЬОГО</a:t>
            </a:r>
            <a:endParaRPr sz="374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1" name="Google Shape;981;p15"/>
          <p:cNvSpPr/>
          <p:nvPr/>
        </p:nvSpPr>
        <p:spPr>
          <a:xfrm>
            <a:off x="510120" y="6148800"/>
            <a:ext cx="5680440" cy="38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2025" tIns="60825" rIns="122025" bIns="608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70"/>
              <a:buFont typeface="Arial"/>
              <a:buNone/>
            </a:pPr>
            <a:r>
              <a:rPr lang="uk-UA" sz="1470" b="1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* прогноз річних показників</a:t>
            </a:r>
            <a:endParaRPr sz="147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2" name="Google Shape;982;p15"/>
          <p:cNvSpPr/>
          <p:nvPr/>
        </p:nvSpPr>
        <p:spPr>
          <a:xfrm>
            <a:off x="266400" y="4263840"/>
            <a:ext cx="2010960" cy="747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70"/>
              <a:buFont typeface="Arial"/>
              <a:buNone/>
            </a:pPr>
            <a:r>
              <a:rPr lang="uk-UA" sz="4270" b="0" i="0" u="none" strike="noStrike" cap="none" dirty="0" smtClean="0">
                <a:solidFill>
                  <a:srgbClr val="546449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2028</a:t>
            </a:r>
            <a:endParaRPr sz="427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Google Shape;987;p16"/>
          <p:cNvSpPr/>
          <p:nvPr/>
        </p:nvSpPr>
        <p:spPr>
          <a:xfrm>
            <a:off x="-8640" y="3656520"/>
            <a:ext cx="12191040" cy="1382040"/>
          </a:xfrm>
          <a:prstGeom prst="rect">
            <a:avLst/>
          </a:prstGeom>
          <a:solidFill>
            <a:srgbClr val="D8D8D8">
              <a:alpha val="52156"/>
            </a:srgbClr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8" name="Google Shape;988;p16"/>
          <p:cNvSpPr/>
          <p:nvPr/>
        </p:nvSpPr>
        <p:spPr>
          <a:xfrm>
            <a:off x="-8640" y="1519200"/>
            <a:ext cx="12191040" cy="1382040"/>
          </a:xfrm>
          <a:prstGeom prst="rect">
            <a:avLst/>
          </a:prstGeom>
          <a:solidFill>
            <a:srgbClr val="D8D8D8">
              <a:alpha val="52156"/>
            </a:srgbClr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9" name="Google Shape;989;p16"/>
          <p:cNvSpPr/>
          <p:nvPr/>
        </p:nvSpPr>
        <p:spPr>
          <a:xfrm>
            <a:off x="0" y="0"/>
            <a:ext cx="12191040" cy="938160"/>
          </a:xfrm>
          <a:prstGeom prst="rect">
            <a:avLst/>
          </a:prstGeom>
          <a:solidFill>
            <a:srgbClr val="C0672B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" name="Google Shape;990;p16"/>
          <p:cNvSpPr/>
          <p:nvPr/>
        </p:nvSpPr>
        <p:spPr>
          <a:xfrm>
            <a:off x="358560" y="0"/>
            <a:ext cx="11497320" cy="68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2025" tIns="60825" rIns="122025" bIns="608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uk-UA" sz="3600" b="0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Прогноз розрахунку ВСІЄЇ доходності </a:t>
            </a: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uk-UA" sz="20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на прикладі інвестиції в розмірі 100 000 грн, яка розміщена повних 3 роки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uk-UA" sz="3600" b="0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1" name="Google Shape;991;p16"/>
          <p:cNvSpPr/>
          <p:nvPr/>
        </p:nvSpPr>
        <p:spPr>
          <a:xfrm>
            <a:off x="575640" y="1439280"/>
            <a:ext cx="4592520" cy="1390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70"/>
              <a:buFont typeface="Arial"/>
              <a:buNone/>
            </a:pPr>
            <a:r>
              <a:rPr lang="uk-UA" sz="4270" b="0" i="0" u="none" strike="noStrike" cap="none">
                <a:solidFill>
                  <a:srgbClr val="546449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Гарантований дохід</a:t>
            </a:r>
            <a:endParaRPr sz="427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2" name="Google Shape;992;p16"/>
          <p:cNvSpPr/>
          <p:nvPr/>
        </p:nvSpPr>
        <p:spPr>
          <a:xfrm>
            <a:off x="6589080" y="1727640"/>
            <a:ext cx="4592520" cy="1004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uk-UA" sz="6000" b="0" i="0" u="none" strike="noStrike" cap="none">
                <a:solidFill>
                  <a:srgbClr val="546449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30 000 </a:t>
            </a:r>
            <a:endParaRPr sz="6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3" name="Google Shape;993;p16"/>
          <p:cNvSpPr/>
          <p:nvPr/>
        </p:nvSpPr>
        <p:spPr>
          <a:xfrm>
            <a:off x="721800" y="3633840"/>
            <a:ext cx="4300560" cy="1390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70"/>
              <a:buFont typeface="Arial"/>
              <a:buNone/>
            </a:pPr>
            <a:r>
              <a:rPr lang="uk-UA" sz="4270" b="0" i="0" u="none" strike="noStrike" cap="none">
                <a:solidFill>
                  <a:srgbClr val="546449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Інвестиційна премія</a:t>
            </a:r>
            <a:endParaRPr sz="427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4" name="Google Shape;994;p16"/>
          <p:cNvSpPr/>
          <p:nvPr/>
        </p:nvSpPr>
        <p:spPr>
          <a:xfrm>
            <a:off x="7314840" y="3865320"/>
            <a:ext cx="3210840" cy="1014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uk-UA" sz="6000" b="0" i="0" u="none" strike="noStrike" cap="none" dirty="0" smtClean="0">
                <a:solidFill>
                  <a:srgbClr val="546449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32 198</a:t>
            </a:r>
            <a:endParaRPr sz="6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95" name="Google Shape;995;p16"/>
          <p:cNvCxnSpPr/>
          <p:nvPr/>
        </p:nvCxnSpPr>
        <p:spPr>
          <a:xfrm>
            <a:off x="553680" y="6634800"/>
            <a:ext cx="11063520" cy="1080"/>
          </a:xfrm>
          <a:prstGeom prst="straightConnector1">
            <a:avLst/>
          </a:prstGeom>
          <a:noFill/>
          <a:ln w="28575" cap="flat" cmpd="sng">
            <a:solidFill>
              <a:srgbClr val="C0672B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96" name="Google Shape;996;p16"/>
          <p:cNvSpPr/>
          <p:nvPr/>
        </p:nvSpPr>
        <p:spPr>
          <a:xfrm>
            <a:off x="8659080" y="2982240"/>
            <a:ext cx="493920" cy="490680"/>
          </a:xfrm>
          <a:prstGeom prst="plus">
            <a:avLst>
              <a:gd name="adj" fmla="val 34239"/>
            </a:avLst>
          </a:prstGeom>
          <a:solidFill>
            <a:srgbClr val="F6E3BA"/>
          </a:solidFill>
          <a:ln w="12700" cap="flat" cmpd="sng">
            <a:solidFill>
              <a:srgbClr val="54644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7" name="Google Shape;997;p16"/>
          <p:cNvSpPr/>
          <p:nvPr/>
        </p:nvSpPr>
        <p:spPr>
          <a:xfrm>
            <a:off x="6700320" y="5338800"/>
            <a:ext cx="4677840" cy="1445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Arial"/>
              <a:buNone/>
            </a:pPr>
            <a:r>
              <a:rPr lang="uk-UA" sz="8800" b="0" i="0" u="none" strike="noStrike" cap="none" dirty="0" smtClean="0">
                <a:solidFill>
                  <a:srgbClr val="546449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62 198</a:t>
            </a:r>
            <a:endParaRPr sz="8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8" name="Google Shape;998;p16"/>
          <p:cNvSpPr/>
          <p:nvPr/>
        </p:nvSpPr>
        <p:spPr>
          <a:xfrm>
            <a:off x="1167480" y="5338800"/>
            <a:ext cx="3408840" cy="143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Arial"/>
              <a:buNone/>
            </a:pPr>
            <a:r>
              <a:rPr lang="uk-UA" sz="8800" b="0" i="0" u="none" strike="noStrike" cap="none">
                <a:solidFill>
                  <a:srgbClr val="546449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21%</a:t>
            </a:r>
            <a:endParaRPr sz="8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99" name="Google Shape;999;p16"/>
          <p:cNvCxnSpPr/>
          <p:nvPr/>
        </p:nvCxnSpPr>
        <p:spPr>
          <a:xfrm>
            <a:off x="553680" y="5446080"/>
            <a:ext cx="11063520" cy="1080"/>
          </a:xfrm>
          <a:prstGeom prst="straightConnector1">
            <a:avLst/>
          </a:prstGeom>
          <a:noFill/>
          <a:ln w="28575" cap="flat" cmpd="sng">
            <a:solidFill>
              <a:srgbClr val="C0672B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4" name="Google Shape;1004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62160" y="1452240"/>
            <a:ext cx="911160" cy="911160"/>
          </a:xfrm>
          <a:prstGeom prst="rect">
            <a:avLst/>
          </a:prstGeom>
          <a:noFill/>
          <a:ln>
            <a:noFill/>
          </a:ln>
        </p:spPr>
      </p:pic>
      <p:sp>
        <p:nvSpPr>
          <p:cNvPr id="1005" name="Google Shape;1005;p17"/>
          <p:cNvSpPr/>
          <p:nvPr/>
        </p:nvSpPr>
        <p:spPr>
          <a:xfrm>
            <a:off x="0" y="5704275"/>
            <a:ext cx="12191100" cy="1186800"/>
          </a:xfrm>
          <a:prstGeom prst="rect">
            <a:avLst/>
          </a:prstGeom>
          <a:solidFill>
            <a:srgbClr val="C0672B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6" name="Google Shape;1006;p17"/>
          <p:cNvSpPr/>
          <p:nvPr/>
        </p:nvSpPr>
        <p:spPr>
          <a:xfrm>
            <a:off x="69480" y="1901880"/>
            <a:ext cx="2034360" cy="2373840"/>
          </a:xfrm>
          <a:custGeom>
            <a:avLst/>
            <a:gdLst/>
            <a:ahLst/>
            <a:cxnLst/>
            <a:rect l="l" t="t" r="r" b="b"/>
            <a:pathLst>
              <a:path w="2035278" h="2375041" extrusionOk="0">
                <a:moveTo>
                  <a:pt x="1" y="0"/>
                </a:moveTo>
                <a:lnTo>
                  <a:pt x="2035278" y="0"/>
                </a:lnTo>
                <a:lnTo>
                  <a:pt x="2035278" y="1716280"/>
                </a:lnTo>
                <a:lnTo>
                  <a:pt x="2035277" y="1716280"/>
                </a:lnTo>
                <a:lnTo>
                  <a:pt x="1017638" y="2375041"/>
                </a:lnTo>
                <a:lnTo>
                  <a:pt x="0" y="1716280"/>
                </a:lnTo>
                <a:lnTo>
                  <a:pt x="1" y="1716280"/>
                </a:lnTo>
                <a:lnTo>
                  <a:pt x="1" y="0"/>
                </a:lnTo>
                <a:close/>
              </a:path>
            </a:pathLst>
          </a:custGeom>
          <a:solidFill>
            <a:srgbClr val="46543B">
              <a:alpha val="80000"/>
            </a:srgbClr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7" name="Google Shape;1007;p17"/>
          <p:cNvSpPr/>
          <p:nvPr/>
        </p:nvSpPr>
        <p:spPr>
          <a:xfrm>
            <a:off x="0" y="124560"/>
            <a:ext cx="7640280" cy="877680"/>
          </a:xfrm>
          <a:prstGeom prst="rect">
            <a:avLst/>
          </a:prstGeom>
          <a:solidFill>
            <a:srgbClr val="C0672B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8" name="Google Shape;1008;p17"/>
          <p:cNvSpPr/>
          <p:nvPr/>
        </p:nvSpPr>
        <p:spPr>
          <a:xfrm>
            <a:off x="334800" y="140400"/>
            <a:ext cx="6444000" cy="759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uk-UA" sz="4400" b="0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Інвестувати просто!</a:t>
            </a:r>
            <a:endParaRPr sz="4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09" name="Google Shape;1009;p17"/>
          <p:cNvCxnSpPr/>
          <p:nvPr/>
        </p:nvCxnSpPr>
        <p:spPr>
          <a:xfrm>
            <a:off x="72000" y="1911600"/>
            <a:ext cx="11729160" cy="1080"/>
          </a:xfrm>
          <a:prstGeom prst="straightConnector1">
            <a:avLst/>
          </a:prstGeom>
          <a:noFill/>
          <a:ln w="2857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10" name="Google Shape;1010;p17"/>
          <p:cNvSpPr/>
          <p:nvPr/>
        </p:nvSpPr>
        <p:spPr>
          <a:xfrm>
            <a:off x="382680" y="1187640"/>
            <a:ext cx="1427760" cy="1427760"/>
          </a:xfrm>
          <a:prstGeom prst="ellipse">
            <a:avLst/>
          </a:prstGeom>
          <a:solidFill>
            <a:srgbClr val="C57013"/>
          </a:solidFill>
          <a:ln w="12700" cap="flat" cmpd="sng">
            <a:solidFill>
              <a:srgbClr val="ECC56F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6336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11" name="Google Shape;1011;p17"/>
          <p:cNvCxnSpPr/>
          <p:nvPr/>
        </p:nvCxnSpPr>
        <p:spPr>
          <a:xfrm>
            <a:off x="752760" y="4267080"/>
            <a:ext cx="345240" cy="215640"/>
          </a:xfrm>
          <a:prstGeom prst="straightConnector1">
            <a:avLst/>
          </a:prstGeom>
          <a:noFill/>
          <a:ln w="34925" cap="flat" cmpd="sng">
            <a:solidFill>
              <a:srgbClr val="54644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12" name="Google Shape;1012;p17"/>
          <p:cNvCxnSpPr/>
          <p:nvPr/>
        </p:nvCxnSpPr>
        <p:spPr>
          <a:xfrm rot="10800000" flipH="1">
            <a:off x="1077120" y="4267080"/>
            <a:ext cx="357480" cy="215640"/>
          </a:xfrm>
          <a:prstGeom prst="straightConnector1">
            <a:avLst/>
          </a:prstGeom>
          <a:noFill/>
          <a:ln w="34925" cap="flat" cmpd="sng">
            <a:solidFill>
              <a:srgbClr val="54644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13" name="Google Shape;1013;p17"/>
          <p:cNvSpPr/>
          <p:nvPr/>
        </p:nvSpPr>
        <p:spPr>
          <a:xfrm>
            <a:off x="360720" y="2579040"/>
            <a:ext cx="1398960" cy="1186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uk-UA" sz="6500" b="0" i="0" u="none" strike="noStrike" cap="non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01</a:t>
            </a:r>
            <a:endParaRPr sz="6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4" name="Google Shape;1014;p17"/>
          <p:cNvSpPr/>
          <p:nvPr/>
        </p:nvSpPr>
        <p:spPr>
          <a:xfrm>
            <a:off x="79200" y="4592880"/>
            <a:ext cx="2034360" cy="1025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uk-UA" sz="1600" b="0" i="0" u="none" strike="noStrike" cap="none">
                <a:solidFill>
                  <a:srgbClr val="54644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Заповни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uk-UA" sz="1600" b="0" i="0" u="none" strike="noStrike" cap="none">
                <a:solidFill>
                  <a:srgbClr val="54644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заявку на </a:t>
            </a:r>
            <a:r>
              <a:rPr lang="uk-UA" sz="1600" b="0" i="0" u="sng" strike="noStrike" cap="none">
                <a:solidFill>
                  <a:srgbClr val="0563C1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4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сайті</a:t>
            </a:r>
            <a:r>
              <a:rPr lang="uk-UA" sz="1600" b="0" i="0" u="none" strike="noStrike" cap="none">
                <a:solidFill>
                  <a:srgbClr val="54644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та отримай консультацію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15" name="Google Shape;1015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5400" y="1519200"/>
            <a:ext cx="922680" cy="922680"/>
          </a:xfrm>
          <a:prstGeom prst="rect">
            <a:avLst/>
          </a:prstGeom>
          <a:noFill/>
          <a:ln>
            <a:noFill/>
          </a:ln>
        </p:spPr>
      </p:pic>
      <p:sp>
        <p:nvSpPr>
          <p:cNvPr id="1016" name="Google Shape;1016;p17"/>
          <p:cNvSpPr/>
          <p:nvPr/>
        </p:nvSpPr>
        <p:spPr>
          <a:xfrm>
            <a:off x="2491200" y="1911960"/>
            <a:ext cx="2034360" cy="2373840"/>
          </a:xfrm>
          <a:custGeom>
            <a:avLst/>
            <a:gdLst/>
            <a:ahLst/>
            <a:cxnLst/>
            <a:rect l="l" t="t" r="r" b="b"/>
            <a:pathLst>
              <a:path w="2035278" h="2375041" extrusionOk="0">
                <a:moveTo>
                  <a:pt x="1" y="0"/>
                </a:moveTo>
                <a:lnTo>
                  <a:pt x="2035278" y="0"/>
                </a:lnTo>
                <a:lnTo>
                  <a:pt x="2035278" y="1716280"/>
                </a:lnTo>
                <a:lnTo>
                  <a:pt x="2035277" y="1716280"/>
                </a:lnTo>
                <a:lnTo>
                  <a:pt x="1017638" y="2375041"/>
                </a:lnTo>
                <a:lnTo>
                  <a:pt x="0" y="1716280"/>
                </a:lnTo>
                <a:lnTo>
                  <a:pt x="1" y="1716280"/>
                </a:lnTo>
                <a:lnTo>
                  <a:pt x="1" y="0"/>
                </a:lnTo>
                <a:close/>
              </a:path>
            </a:pathLst>
          </a:custGeom>
          <a:solidFill>
            <a:srgbClr val="46543B">
              <a:alpha val="80000"/>
            </a:srgbClr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17" name="Google Shape;1017;p17"/>
          <p:cNvCxnSpPr/>
          <p:nvPr/>
        </p:nvCxnSpPr>
        <p:spPr>
          <a:xfrm>
            <a:off x="3174120" y="4276800"/>
            <a:ext cx="345240" cy="215640"/>
          </a:xfrm>
          <a:prstGeom prst="straightConnector1">
            <a:avLst/>
          </a:prstGeom>
          <a:noFill/>
          <a:ln w="34925" cap="flat" cmpd="sng">
            <a:solidFill>
              <a:srgbClr val="54644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18" name="Google Shape;1018;p17"/>
          <p:cNvCxnSpPr/>
          <p:nvPr/>
        </p:nvCxnSpPr>
        <p:spPr>
          <a:xfrm rot="10800000" flipH="1">
            <a:off x="3498840" y="4276800"/>
            <a:ext cx="357480" cy="215640"/>
          </a:xfrm>
          <a:prstGeom prst="straightConnector1">
            <a:avLst/>
          </a:prstGeom>
          <a:noFill/>
          <a:ln w="34925" cap="flat" cmpd="sng">
            <a:solidFill>
              <a:srgbClr val="54644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19" name="Google Shape;1019;p17"/>
          <p:cNvSpPr/>
          <p:nvPr/>
        </p:nvSpPr>
        <p:spPr>
          <a:xfrm>
            <a:off x="2818800" y="2588760"/>
            <a:ext cx="1398960" cy="1186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uk-UA" sz="6500" b="0" i="0" u="none" strike="noStrike" cap="non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02</a:t>
            </a:r>
            <a:endParaRPr sz="6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0" name="Google Shape;1020;p17"/>
          <p:cNvSpPr/>
          <p:nvPr/>
        </p:nvSpPr>
        <p:spPr>
          <a:xfrm>
            <a:off x="2481120" y="4588920"/>
            <a:ext cx="2034360" cy="1025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uk-UA" sz="1600" b="0" i="0" u="none" strike="noStrike" cap="none">
                <a:solidFill>
                  <a:srgbClr val="54644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Надішли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uk-UA" sz="1600" b="0" i="0" u="none" strike="noStrike" cap="none">
                <a:solidFill>
                  <a:srgbClr val="54644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копії документів для підписання договору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1" name="Google Shape;1021;p17"/>
          <p:cNvSpPr/>
          <p:nvPr/>
        </p:nvSpPr>
        <p:spPr>
          <a:xfrm>
            <a:off x="4951080" y="1911960"/>
            <a:ext cx="2034360" cy="2373840"/>
          </a:xfrm>
          <a:custGeom>
            <a:avLst/>
            <a:gdLst/>
            <a:ahLst/>
            <a:cxnLst/>
            <a:rect l="l" t="t" r="r" b="b"/>
            <a:pathLst>
              <a:path w="2035278" h="2375041" extrusionOk="0">
                <a:moveTo>
                  <a:pt x="1" y="0"/>
                </a:moveTo>
                <a:lnTo>
                  <a:pt x="2035278" y="0"/>
                </a:lnTo>
                <a:lnTo>
                  <a:pt x="2035278" y="1716280"/>
                </a:lnTo>
                <a:lnTo>
                  <a:pt x="2035277" y="1716280"/>
                </a:lnTo>
                <a:lnTo>
                  <a:pt x="1017638" y="2375041"/>
                </a:lnTo>
                <a:lnTo>
                  <a:pt x="0" y="1716280"/>
                </a:lnTo>
                <a:lnTo>
                  <a:pt x="1" y="1716280"/>
                </a:lnTo>
                <a:lnTo>
                  <a:pt x="1" y="0"/>
                </a:lnTo>
                <a:close/>
              </a:path>
            </a:pathLst>
          </a:custGeom>
          <a:solidFill>
            <a:srgbClr val="46543B">
              <a:alpha val="80000"/>
            </a:srgbClr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2" name="Google Shape;1022;p17"/>
          <p:cNvSpPr/>
          <p:nvPr/>
        </p:nvSpPr>
        <p:spPr>
          <a:xfrm>
            <a:off x="5263920" y="1197360"/>
            <a:ext cx="1427760" cy="1427760"/>
          </a:xfrm>
          <a:prstGeom prst="ellipse">
            <a:avLst/>
          </a:prstGeom>
          <a:solidFill>
            <a:srgbClr val="C57013"/>
          </a:solidFill>
          <a:ln w="12700" cap="flat" cmpd="sng">
            <a:solidFill>
              <a:srgbClr val="ECC56F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6336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23" name="Google Shape;1023;p17"/>
          <p:cNvCxnSpPr/>
          <p:nvPr/>
        </p:nvCxnSpPr>
        <p:spPr>
          <a:xfrm>
            <a:off x="5634000" y="4276800"/>
            <a:ext cx="345240" cy="215640"/>
          </a:xfrm>
          <a:prstGeom prst="straightConnector1">
            <a:avLst/>
          </a:prstGeom>
          <a:noFill/>
          <a:ln w="34925" cap="flat" cmpd="sng">
            <a:solidFill>
              <a:srgbClr val="54644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24" name="Google Shape;1024;p17"/>
          <p:cNvCxnSpPr/>
          <p:nvPr/>
        </p:nvCxnSpPr>
        <p:spPr>
          <a:xfrm rot="10800000" flipH="1">
            <a:off x="5958720" y="4276800"/>
            <a:ext cx="357480" cy="215640"/>
          </a:xfrm>
          <a:prstGeom prst="straightConnector1">
            <a:avLst/>
          </a:prstGeom>
          <a:noFill/>
          <a:ln w="34925" cap="flat" cmpd="sng">
            <a:solidFill>
              <a:srgbClr val="54644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25" name="Google Shape;1025;p17"/>
          <p:cNvSpPr/>
          <p:nvPr/>
        </p:nvSpPr>
        <p:spPr>
          <a:xfrm>
            <a:off x="5280480" y="2588760"/>
            <a:ext cx="1398960" cy="1186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uk-UA" sz="6500" b="0" i="0" u="none" strike="noStrike" cap="non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03</a:t>
            </a:r>
            <a:endParaRPr sz="6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6" name="Google Shape;1026;p17"/>
          <p:cNvSpPr/>
          <p:nvPr/>
        </p:nvSpPr>
        <p:spPr>
          <a:xfrm>
            <a:off x="4808880" y="4587480"/>
            <a:ext cx="2342520" cy="1025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uk-UA" sz="1600" b="0" i="0" u="none" strike="noStrike" cap="none">
                <a:solidFill>
                  <a:srgbClr val="54644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Підпиши договір та надішли поштою або через ВЧАСНО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7" name="Google Shape;1027;p17"/>
          <p:cNvSpPr/>
          <p:nvPr/>
        </p:nvSpPr>
        <p:spPr>
          <a:xfrm>
            <a:off x="7442640" y="1911960"/>
            <a:ext cx="2034360" cy="2373840"/>
          </a:xfrm>
          <a:custGeom>
            <a:avLst/>
            <a:gdLst/>
            <a:ahLst/>
            <a:cxnLst/>
            <a:rect l="l" t="t" r="r" b="b"/>
            <a:pathLst>
              <a:path w="2035278" h="2375041" extrusionOk="0">
                <a:moveTo>
                  <a:pt x="1" y="0"/>
                </a:moveTo>
                <a:lnTo>
                  <a:pt x="2035278" y="0"/>
                </a:lnTo>
                <a:lnTo>
                  <a:pt x="2035278" y="1716280"/>
                </a:lnTo>
                <a:lnTo>
                  <a:pt x="2035277" y="1716280"/>
                </a:lnTo>
                <a:lnTo>
                  <a:pt x="1017638" y="2375041"/>
                </a:lnTo>
                <a:lnTo>
                  <a:pt x="0" y="1716280"/>
                </a:lnTo>
                <a:lnTo>
                  <a:pt x="1" y="1716280"/>
                </a:lnTo>
                <a:lnTo>
                  <a:pt x="1" y="0"/>
                </a:lnTo>
                <a:close/>
              </a:path>
            </a:pathLst>
          </a:custGeom>
          <a:solidFill>
            <a:srgbClr val="46543B">
              <a:alpha val="80000"/>
            </a:srgbClr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8" name="Google Shape;1028;p17"/>
          <p:cNvSpPr/>
          <p:nvPr/>
        </p:nvSpPr>
        <p:spPr>
          <a:xfrm>
            <a:off x="7755840" y="1197360"/>
            <a:ext cx="1427760" cy="1427760"/>
          </a:xfrm>
          <a:prstGeom prst="ellipse">
            <a:avLst/>
          </a:prstGeom>
          <a:solidFill>
            <a:srgbClr val="C57013"/>
          </a:solidFill>
          <a:ln w="12700" cap="flat" cmpd="sng">
            <a:solidFill>
              <a:srgbClr val="ECC56F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6336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29" name="Google Shape;1029;p17"/>
          <p:cNvCxnSpPr/>
          <p:nvPr/>
        </p:nvCxnSpPr>
        <p:spPr>
          <a:xfrm>
            <a:off x="8125920" y="4276800"/>
            <a:ext cx="345240" cy="215640"/>
          </a:xfrm>
          <a:prstGeom prst="straightConnector1">
            <a:avLst/>
          </a:prstGeom>
          <a:noFill/>
          <a:ln w="34925" cap="flat" cmpd="sng">
            <a:solidFill>
              <a:srgbClr val="54644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30" name="Google Shape;1030;p17"/>
          <p:cNvCxnSpPr/>
          <p:nvPr/>
        </p:nvCxnSpPr>
        <p:spPr>
          <a:xfrm rot="10800000" flipH="1">
            <a:off x="8450280" y="4276800"/>
            <a:ext cx="357480" cy="215640"/>
          </a:xfrm>
          <a:prstGeom prst="straightConnector1">
            <a:avLst/>
          </a:prstGeom>
          <a:noFill/>
          <a:ln w="34925" cap="flat" cmpd="sng">
            <a:solidFill>
              <a:srgbClr val="54644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31" name="Google Shape;1031;p17"/>
          <p:cNvSpPr/>
          <p:nvPr/>
        </p:nvSpPr>
        <p:spPr>
          <a:xfrm>
            <a:off x="7718775" y="2588825"/>
            <a:ext cx="1464900" cy="11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uk-UA" sz="6500" b="0" i="0" u="none" strike="noStrike" cap="non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04</a:t>
            </a:r>
            <a:endParaRPr sz="6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2" name="Google Shape;1032;p17"/>
          <p:cNvSpPr/>
          <p:nvPr/>
        </p:nvSpPr>
        <p:spPr>
          <a:xfrm>
            <a:off x="7288560" y="4571280"/>
            <a:ext cx="2342520" cy="1025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uk-UA" sz="1600" b="0" i="0" u="none" strike="noStrike" cap="none">
                <a:solidFill>
                  <a:srgbClr val="54644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Перерахуй кошти на рахунок згідно з реквізитами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3" name="Google Shape;1033;p17"/>
          <p:cNvSpPr/>
          <p:nvPr/>
        </p:nvSpPr>
        <p:spPr>
          <a:xfrm>
            <a:off x="334800" y="5768640"/>
            <a:ext cx="11484360" cy="1088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uk-UA" sz="3200" b="0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ВІТАЄМО, </a:t>
            </a: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uk-UA" sz="3200" b="0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Ви стали інвестором «Сімейних молочних ферм»!</a:t>
            </a: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4" name="Google Shape;1034;p17"/>
          <p:cNvSpPr/>
          <p:nvPr/>
        </p:nvSpPr>
        <p:spPr>
          <a:xfrm>
            <a:off x="9956880" y="1911960"/>
            <a:ext cx="2034360" cy="2373840"/>
          </a:xfrm>
          <a:custGeom>
            <a:avLst/>
            <a:gdLst/>
            <a:ahLst/>
            <a:cxnLst/>
            <a:rect l="l" t="t" r="r" b="b"/>
            <a:pathLst>
              <a:path w="2035278" h="2375041" extrusionOk="0">
                <a:moveTo>
                  <a:pt x="1" y="0"/>
                </a:moveTo>
                <a:lnTo>
                  <a:pt x="2035278" y="0"/>
                </a:lnTo>
                <a:lnTo>
                  <a:pt x="2035278" y="1716280"/>
                </a:lnTo>
                <a:lnTo>
                  <a:pt x="2035277" y="1716280"/>
                </a:lnTo>
                <a:lnTo>
                  <a:pt x="1017638" y="2375041"/>
                </a:lnTo>
                <a:lnTo>
                  <a:pt x="0" y="1716280"/>
                </a:lnTo>
                <a:lnTo>
                  <a:pt x="1" y="1716280"/>
                </a:lnTo>
                <a:lnTo>
                  <a:pt x="1" y="0"/>
                </a:lnTo>
                <a:close/>
              </a:path>
            </a:pathLst>
          </a:custGeom>
          <a:solidFill>
            <a:srgbClr val="46543B">
              <a:alpha val="80000"/>
            </a:srgbClr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5" name="Google Shape;1035;p17"/>
          <p:cNvSpPr/>
          <p:nvPr/>
        </p:nvSpPr>
        <p:spPr>
          <a:xfrm>
            <a:off x="10269720" y="1197360"/>
            <a:ext cx="1427760" cy="1427760"/>
          </a:xfrm>
          <a:prstGeom prst="ellipse">
            <a:avLst/>
          </a:prstGeom>
          <a:solidFill>
            <a:srgbClr val="C57013"/>
          </a:solidFill>
          <a:ln w="12700" cap="flat" cmpd="sng">
            <a:solidFill>
              <a:srgbClr val="ECC56F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6336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36" name="Google Shape;1036;p17"/>
          <p:cNvCxnSpPr/>
          <p:nvPr/>
        </p:nvCxnSpPr>
        <p:spPr>
          <a:xfrm>
            <a:off x="10639800" y="4276800"/>
            <a:ext cx="345240" cy="215640"/>
          </a:xfrm>
          <a:prstGeom prst="straightConnector1">
            <a:avLst/>
          </a:prstGeom>
          <a:noFill/>
          <a:ln w="34925" cap="flat" cmpd="sng">
            <a:solidFill>
              <a:srgbClr val="54644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37" name="Google Shape;1037;p17"/>
          <p:cNvCxnSpPr/>
          <p:nvPr/>
        </p:nvCxnSpPr>
        <p:spPr>
          <a:xfrm rot="10800000" flipH="1">
            <a:off x="10964520" y="4276800"/>
            <a:ext cx="357480" cy="215640"/>
          </a:xfrm>
          <a:prstGeom prst="straightConnector1">
            <a:avLst/>
          </a:prstGeom>
          <a:noFill/>
          <a:ln w="34925" cap="flat" cmpd="sng">
            <a:solidFill>
              <a:srgbClr val="54644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38" name="Google Shape;1038;p17"/>
          <p:cNvSpPr/>
          <p:nvPr/>
        </p:nvSpPr>
        <p:spPr>
          <a:xfrm>
            <a:off x="10288440" y="2588760"/>
            <a:ext cx="1398960" cy="1186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uk-UA" sz="6500" b="0" i="0" u="none" strike="noStrike" cap="non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05</a:t>
            </a:r>
            <a:endParaRPr sz="6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9" name="Google Shape;1039;p17"/>
          <p:cNvSpPr/>
          <p:nvPr/>
        </p:nvSpPr>
        <p:spPr>
          <a:xfrm>
            <a:off x="9802440" y="4571280"/>
            <a:ext cx="2342520" cy="1025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uk-UA" sz="1600" b="0" i="0" u="none" strike="noStrike" cap="none">
                <a:solidFill>
                  <a:srgbClr val="54644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Долучайся до спільноти інвесторів та отримуй дохід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40" name="Google Shape;1040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86640" y="1460160"/>
            <a:ext cx="922680" cy="922680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17"/>
          <p:cNvSpPr/>
          <p:nvPr/>
        </p:nvSpPr>
        <p:spPr>
          <a:xfrm>
            <a:off x="2804040" y="1197360"/>
            <a:ext cx="1427760" cy="1427760"/>
          </a:xfrm>
          <a:prstGeom prst="ellipse">
            <a:avLst/>
          </a:prstGeom>
          <a:solidFill>
            <a:srgbClr val="C57013"/>
          </a:solidFill>
          <a:ln w="12700" cap="flat" cmpd="sng">
            <a:solidFill>
              <a:srgbClr val="ECC56F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6336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42" name="Google Shape;1042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57120" y="1473840"/>
            <a:ext cx="922680" cy="922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3" name="Google Shape;1043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35360" y="1484640"/>
            <a:ext cx="922680" cy="922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4" name="Google Shape;1044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37360" y="1494360"/>
            <a:ext cx="922680" cy="922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5" name="Google Shape;1045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565280" y="1473840"/>
            <a:ext cx="922680" cy="922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Google Shape;1050;p18"/>
          <p:cNvSpPr/>
          <p:nvPr/>
        </p:nvSpPr>
        <p:spPr>
          <a:xfrm>
            <a:off x="0" y="4138920"/>
            <a:ext cx="12191040" cy="2441160"/>
          </a:xfrm>
          <a:prstGeom prst="rect">
            <a:avLst/>
          </a:prstGeom>
          <a:solidFill>
            <a:srgbClr val="D8D8D8">
              <a:alpha val="52156"/>
            </a:srgbClr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1" name="Google Shape;1051;p18"/>
          <p:cNvSpPr/>
          <p:nvPr/>
        </p:nvSpPr>
        <p:spPr>
          <a:xfrm>
            <a:off x="0" y="1441800"/>
            <a:ext cx="12191040" cy="2441160"/>
          </a:xfrm>
          <a:prstGeom prst="rect">
            <a:avLst/>
          </a:prstGeom>
          <a:solidFill>
            <a:srgbClr val="D8D8D8">
              <a:alpha val="52156"/>
            </a:srgbClr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2" name="Google Shape;1052;p18"/>
          <p:cNvSpPr/>
          <p:nvPr/>
        </p:nvSpPr>
        <p:spPr>
          <a:xfrm>
            <a:off x="0" y="228960"/>
            <a:ext cx="7440840" cy="1065600"/>
          </a:xfrm>
          <a:prstGeom prst="rect">
            <a:avLst/>
          </a:prstGeom>
          <a:solidFill>
            <a:srgbClr val="C0672B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3" name="Google Shape;1053;p18"/>
          <p:cNvSpPr/>
          <p:nvPr/>
        </p:nvSpPr>
        <p:spPr>
          <a:xfrm>
            <a:off x="303840" y="408240"/>
            <a:ext cx="5341680" cy="13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uk-UA" sz="4000" b="0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Ініціатори проєкту</a:t>
            </a:r>
            <a:endParaRPr sz="4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4" name="Google Shape;1054;p18"/>
          <p:cNvSpPr/>
          <p:nvPr/>
        </p:nvSpPr>
        <p:spPr>
          <a:xfrm>
            <a:off x="554400" y="1507320"/>
            <a:ext cx="4139280" cy="2196360"/>
          </a:xfrm>
          <a:custGeom>
            <a:avLst/>
            <a:gdLst/>
            <a:ahLst/>
            <a:cxnLst/>
            <a:rect l="l" t="t" r="r" b="b"/>
            <a:pathLst>
              <a:path w="4140199" h="2197446" extrusionOk="0">
                <a:moveTo>
                  <a:pt x="1941436" y="0"/>
                </a:moveTo>
                <a:lnTo>
                  <a:pt x="4140199" y="2197444"/>
                </a:lnTo>
                <a:lnTo>
                  <a:pt x="1941436" y="2197444"/>
                </a:lnTo>
                <a:lnTo>
                  <a:pt x="1941436" y="2197446"/>
                </a:lnTo>
                <a:lnTo>
                  <a:pt x="0" y="2197446"/>
                </a:lnTo>
                <a:lnTo>
                  <a:pt x="0" y="1"/>
                </a:lnTo>
                <a:lnTo>
                  <a:pt x="1941436" y="1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5" name="Google Shape;1055;p18"/>
          <p:cNvSpPr/>
          <p:nvPr/>
        </p:nvSpPr>
        <p:spPr>
          <a:xfrm>
            <a:off x="770040" y="1614240"/>
            <a:ext cx="1978560" cy="197604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rgbClr val="32549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0000" tIns="91425" rIns="90000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6" name="Google Shape;1056;p18"/>
          <p:cNvSpPr/>
          <p:nvPr/>
        </p:nvSpPr>
        <p:spPr>
          <a:xfrm>
            <a:off x="7497360" y="4221000"/>
            <a:ext cx="4139280" cy="2196360"/>
          </a:xfrm>
          <a:custGeom>
            <a:avLst/>
            <a:gdLst/>
            <a:ahLst/>
            <a:cxnLst/>
            <a:rect l="l" t="t" r="r" b="b"/>
            <a:pathLst>
              <a:path w="4140199" h="2197446" extrusionOk="0">
                <a:moveTo>
                  <a:pt x="2198763" y="0"/>
                </a:moveTo>
                <a:lnTo>
                  <a:pt x="4140199" y="0"/>
                </a:lnTo>
                <a:lnTo>
                  <a:pt x="4140199" y="2197445"/>
                </a:lnTo>
                <a:lnTo>
                  <a:pt x="2198763" y="2197445"/>
                </a:lnTo>
                <a:lnTo>
                  <a:pt x="2198763" y="2197446"/>
                </a:lnTo>
                <a:lnTo>
                  <a:pt x="0" y="2"/>
                </a:lnTo>
                <a:lnTo>
                  <a:pt x="2198763" y="2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7" name="Google Shape;1057;p18"/>
          <p:cNvSpPr/>
          <p:nvPr/>
        </p:nvSpPr>
        <p:spPr>
          <a:xfrm>
            <a:off x="9442080" y="4340880"/>
            <a:ext cx="1978560" cy="197604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rgbClr val="32549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0000" tIns="91425" rIns="90000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8" name="Google Shape;1058;p18"/>
          <p:cNvSpPr/>
          <p:nvPr/>
        </p:nvSpPr>
        <p:spPr>
          <a:xfrm>
            <a:off x="4910400" y="1741320"/>
            <a:ext cx="6941880" cy="1848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uk-UA" sz="2000" b="0" i="0" u="none" strike="noStrike" cap="none">
                <a:solidFill>
                  <a:srgbClr val="54644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Укрмілкінвест (УМІ)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uk-UA" sz="1800" b="0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одне з найбільших молочних господарств Рівненщини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546449"/>
              </a:buClr>
              <a:buSzPts val="1800"/>
              <a:buFont typeface="Arial"/>
              <a:buChar char="•"/>
            </a:pPr>
            <a:r>
              <a:rPr lang="uk-UA" sz="1800" b="0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понад 10 років успішного розвитку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546449"/>
              </a:buClr>
              <a:buSzPts val="1800"/>
              <a:buFont typeface="Arial"/>
              <a:buChar char="•"/>
            </a:pPr>
            <a:r>
              <a:rPr lang="uk-UA" sz="1800" b="0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1 500 поголів’я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546449"/>
              </a:buClr>
              <a:buSzPts val="1800"/>
              <a:buFont typeface="Arial"/>
              <a:buChar char="•"/>
            </a:pPr>
            <a:r>
              <a:rPr lang="uk-UA" sz="1800" b="0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близько 2 000 га землі 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59" name="Google Shape;1059;p18"/>
          <p:cNvPicPr preferRelativeResize="0"/>
          <p:nvPr/>
        </p:nvPicPr>
        <p:blipFill rotWithShape="1">
          <a:blip r:embed="rId5">
            <a:alphaModFix/>
          </a:blip>
          <a:srcRect t="-4742" b="-6569"/>
          <a:stretch/>
        </p:blipFill>
        <p:spPr>
          <a:xfrm>
            <a:off x="1197360" y="2052360"/>
            <a:ext cx="1123920" cy="119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0" name="Google Shape;1060;p18"/>
          <p:cNvSpPr/>
          <p:nvPr/>
        </p:nvSpPr>
        <p:spPr>
          <a:xfrm>
            <a:off x="554400" y="4512240"/>
            <a:ext cx="6530760" cy="1613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uk-UA" sz="2000" b="0" i="0" u="none" strike="noStrike" cap="none">
                <a:solidFill>
                  <a:srgbClr val="54644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Українська кооперативна федерація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uk-UA" sz="1800" b="0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організація, яка підтримує створення сімейних молочних ферм в частині їхнього наступного щаблю розвитку – створення кооперативів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1" name="Google Shape;1061;p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511560" y="5095080"/>
            <a:ext cx="1909080" cy="480600"/>
          </a:xfrm>
          <a:prstGeom prst="rect">
            <a:avLst/>
          </a:prstGeom>
          <a:noFill/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Google Shape;1066;p20"/>
          <p:cNvSpPr/>
          <p:nvPr/>
        </p:nvSpPr>
        <p:spPr>
          <a:xfrm>
            <a:off x="-15120" y="61920"/>
            <a:ext cx="3578100" cy="1131900"/>
          </a:xfrm>
          <a:prstGeom prst="rect">
            <a:avLst/>
          </a:prstGeom>
          <a:solidFill>
            <a:srgbClr val="C0672B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7" name="Google Shape;1067;p20"/>
          <p:cNvSpPr/>
          <p:nvPr/>
        </p:nvSpPr>
        <p:spPr>
          <a:xfrm>
            <a:off x="5270760" y="0"/>
            <a:ext cx="6920280" cy="6856920"/>
          </a:xfrm>
          <a:prstGeom prst="rect">
            <a:avLst/>
          </a:prstGeom>
          <a:solidFill>
            <a:srgbClr val="C0672B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54644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8" name="Google Shape;1068;p20"/>
          <p:cNvSpPr/>
          <p:nvPr/>
        </p:nvSpPr>
        <p:spPr>
          <a:xfrm>
            <a:off x="74520" y="135720"/>
            <a:ext cx="3293640" cy="983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2025" tIns="60825" rIns="122025" bIns="608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uk-UA" sz="4800" b="0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Команда</a:t>
            </a:r>
            <a:endParaRPr sz="4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9" name="Google Shape;1069;p20"/>
          <p:cNvSpPr/>
          <p:nvPr/>
        </p:nvSpPr>
        <p:spPr>
          <a:xfrm>
            <a:off x="179280" y="1489320"/>
            <a:ext cx="4825440" cy="476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2025" tIns="60825" rIns="122025" bIns="608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uk-UA" sz="1800" b="0" i="0" u="none" strike="noStrike" cap="none">
                <a:solidFill>
                  <a:srgbClr val="D27412"/>
                </a:solidFill>
                <a:latin typeface="Montserrat"/>
                <a:ea typeface="Montserrat"/>
                <a:cs typeface="Montserrat"/>
                <a:sym typeface="Montserrat"/>
              </a:rPr>
              <a:t>У команді проєкту працюють спеціалісти із різностороннім бізнес досвідом та практикою.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uk-UA" sz="1800" b="0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Більше 10 років у розвитку молочного тваринництва дає нам сміливість говорити про експертизу на ринку.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uk-UA" sz="1800" b="0" i="0" u="none" strike="noStrike" cap="none">
                <a:solidFill>
                  <a:srgbClr val="D27412"/>
                </a:solidFill>
                <a:latin typeface="Montserrat"/>
                <a:ea typeface="Montserrat"/>
                <a:cs typeface="Montserrat"/>
                <a:sym typeface="Montserrat"/>
              </a:rPr>
              <a:t>Кожен учасник має досвід реалізації масштабних проектів, в т.ч. залучення інвестицій та побудови бізнесів.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uk-UA" sz="1800" b="0" i="0" u="none" strike="noStrike" cap="none">
                <a:solidFill>
                  <a:srgbClr val="546449"/>
                </a:solidFill>
                <a:latin typeface="Montserrat"/>
                <a:ea typeface="Montserrat"/>
                <a:cs typeface="Montserrat"/>
                <a:sym typeface="Montserrat"/>
              </a:rPr>
              <a:t>Для управління проєктом використовуються сучасні методи управління, технології та інструменти. Розробляється власний ІТ додаток для комплексного управління.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0" name="Google Shape;1070;p20"/>
          <p:cNvSpPr/>
          <p:nvPr/>
        </p:nvSpPr>
        <p:spPr>
          <a:xfrm>
            <a:off x="5480280" y="5026320"/>
            <a:ext cx="2659680" cy="821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-UA" sz="24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МИХАЙЛО КОРИЛКЕВИЧ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1" name="Google Shape;1071;p20"/>
          <p:cNvSpPr/>
          <p:nvPr/>
        </p:nvSpPr>
        <p:spPr>
          <a:xfrm>
            <a:off x="5297040" y="5834880"/>
            <a:ext cx="2960640" cy="821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-UA" sz="2400" b="0" i="0" u="none" strike="noStrike" cap="non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ідеолог та засновник 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72" name="Google Shape;1072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79200" y="1110240"/>
            <a:ext cx="2604240" cy="3908520"/>
          </a:xfrm>
          <a:prstGeom prst="rect">
            <a:avLst/>
          </a:prstGeom>
          <a:noFill/>
          <a:ln>
            <a:noFill/>
          </a:ln>
          <a:effectLst>
            <a:outerShdw blurRad="50760" dist="37674" dir="1890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073" name="Google Shape;1073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75760" y="44280"/>
            <a:ext cx="1566720" cy="1532520"/>
          </a:xfrm>
          <a:prstGeom prst="rect">
            <a:avLst/>
          </a:prstGeom>
          <a:noFill/>
          <a:ln>
            <a:noFill/>
          </a:ln>
          <a:effectLst>
            <a:outerShdw blurRad="50760" dist="37674" dir="1890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074" name="Google Shape;1074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242720" y="44280"/>
            <a:ext cx="1568520" cy="1532520"/>
          </a:xfrm>
          <a:prstGeom prst="rect">
            <a:avLst/>
          </a:prstGeom>
          <a:noFill/>
          <a:ln>
            <a:noFill/>
          </a:ln>
          <a:effectLst>
            <a:outerShdw blurRad="50760" dist="37674" dir="1890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075" name="Google Shape;1075;p2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375760" y="5044680"/>
            <a:ext cx="1566720" cy="1726920"/>
          </a:xfrm>
          <a:prstGeom prst="rect">
            <a:avLst/>
          </a:prstGeom>
          <a:noFill/>
          <a:ln>
            <a:noFill/>
          </a:ln>
          <a:effectLst>
            <a:outerShdw blurRad="50760" dist="37674" dir="1890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076" name="Google Shape;1076;p2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242720" y="5043600"/>
            <a:ext cx="1568520" cy="1729080"/>
          </a:xfrm>
          <a:prstGeom prst="rect">
            <a:avLst/>
          </a:prstGeom>
          <a:noFill/>
          <a:ln>
            <a:noFill/>
          </a:ln>
          <a:effectLst>
            <a:outerShdw blurRad="50760" dist="37674" dir="1890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077" name="Google Shape;1077;p2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242720" y="3375720"/>
            <a:ext cx="1568520" cy="1535040"/>
          </a:xfrm>
          <a:prstGeom prst="rect">
            <a:avLst/>
          </a:prstGeom>
          <a:noFill/>
          <a:ln>
            <a:noFill/>
          </a:ln>
          <a:effectLst>
            <a:outerShdw blurRad="50760" dist="37674" dir="1890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078" name="Google Shape;1078;p20"/>
          <p:cNvPicPr preferRelativeResize="0"/>
          <p:nvPr/>
        </p:nvPicPr>
        <p:blipFill rotWithShape="1">
          <a:blip r:embed="rId9">
            <a:alphaModFix/>
          </a:blip>
          <a:srcRect l="13222" t="9519" r="5927" b="12620"/>
          <a:stretch/>
        </p:blipFill>
        <p:spPr>
          <a:xfrm>
            <a:off x="8373960" y="1710000"/>
            <a:ext cx="1595880" cy="1532520"/>
          </a:xfrm>
          <a:prstGeom prst="rect">
            <a:avLst/>
          </a:prstGeom>
          <a:noFill/>
          <a:ln>
            <a:noFill/>
          </a:ln>
          <a:effectLst>
            <a:outerShdw blurRad="50760" dist="37674" dir="1890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079" name="Google Shape;1079;p2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229040" y="1710000"/>
            <a:ext cx="1595880" cy="1532520"/>
          </a:xfrm>
          <a:prstGeom prst="rect">
            <a:avLst/>
          </a:prstGeom>
          <a:noFill/>
          <a:ln>
            <a:noFill/>
          </a:ln>
          <a:effectLst>
            <a:outerShdw blurRad="50760" dist="37674" dir="1890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080" name="Google Shape;1080;p20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373960" y="3378240"/>
            <a:ext cx="1604880" cy="1532520"/>
          </a:xfrm>
          <a:prstGeom prst="rect">
            <a:avLst/>
          </a:prstGeom>
          <a:noFill/>
          <a:ln>
            <a:noFill/>
          </a:ln>
          <a:effectLst>
            <a:outerShdw blurRad="50760" dist="37674" dir="1890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Google Shape;1085;p21"/>
          <p:cNvSpPr/>
          <p:nvPr/>
        </p:nvSpPr>
        <p:spPr>
          <a:xfrm>
            <a:off x="-360" y="2149560"/>
            <a:ext cx="7434360" cy="2357640"/>
          </a:xfrm>
          <a:prstGeom prst="rect">
            <a:avLst/>
          </a:prstGeom>
          <a:solidFill>
            <a:srgbClr val="C0672B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6" name="Google Shape;1086;p21"/>
          <p:cNvSpPr/>
          <p:nvPr/>
        </p:nvSpPr>
        <p:spPr>
          <a:xfrm>
            <a:off x="94680" y="536040"/>
            <a:ext cx="5986440" cy="1064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uk-UA" sz="3200" b="0" i="0" u="none" strike="noStrike" cap="none">
                <a:solidFill>
                  <a:srgbClr val="46543B"/>
                </a:solidFill>
                <a:latin typeface="Montserrat"/>
                <a:ea typeface="Montserrat"/>
                <a:cs typeface="Montserrat"/>
                <a:sym typeface="Montserrat"/>
              </a:rPr>
              <a:t>Підтримай майбутнє нашої країни - інвестуй в</a:t>
            </a: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7" name="Google Shape;1087;p21"/>
          <p:cNvSpPr/>
          <p:nvPr/>
        </p:nvSpPr>
        <p:spPr>
          <a:xfrm>
            <a:off x="0" y="2605680"/>
            <a:ext cx="6176880" cy="21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uk-UA" sz="4400" b="0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«СІМЕЙНІ </a:t>
            </a:r>
            <a:endParaRPr sz="4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uk-UA" sz="4400" b="0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МОЛОЧНІ ФЕРМИ»!</a:t>
            </a:r>
            <a:endParaRPr sz="4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88" name="Google Shape;1088;p21"/>
          <p:cNvPicPr preferRelativeResize="0"/>
          <p:nvPr/>
        </p:nvPicPr>
        <p:blipFill rotWithShape="1">
          <a:blip r:embed="rId3">
            <a:alphaModFix/>
          </a:blip>
          <a:srcRect l="4902"/>
          <a:stretch/>
        </p:blipFill>
        <p:spPr>
          <a:xfrm>
            <a:off x="6177240" y="0"/>
            <a:ext cx="6013800" cy="6835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9" name="Google Shape;1089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7280" y="4563000"/>
            <a:ext cx="2094120" cy="2094120"/>
          </a:xfrm>
          <a:prstGeom prst="rect">
            <a:avLst/>
          </a:prstGeom>
          <a:noFill/>
          <a:ln>
            <a:noFill/>
          </a:ln>
        </p:spPr>
      </p:pic>
      <p:sp>
        <p:nvSpPr>
          <p:cNvPr id="1090" name="Google Shape;1090;p21"/>
          <p:cNvSpPr/>
          <p:nvPr/>
        </p:nvSpPr>
        <p:spPr>
          <a:xfrm>
            <a:off x="3242520" y="5462280"/>
            <a:ext cx="2842200" cy="345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400" tIns="34200" rIns="68400" bIns="342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uk-UA" sz="1200" b="0" i="0" u="sng" strike="noStrike" cap="none">
                <a:solidFill>
                  <a:srgbClr val="0563C1"/>
                </a:solidFill>
                <a:latin typeface="Montserrat SemiBold"/>
                <a:ea typeface="Montserrat SemiBold"/>
                <a:cs typeface="Montserrat SemiBold"/>
                <a:sym typeface="Montserrat SemiBold"/>
                <a:hlinkClick r:id="rId5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smf.invest.in.ukraine@smfua.com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1" name="Google Shape;1091;p21"/>
          <p:cNvSpPr/>
          <p:nvPr/>
        </p:nvSpPr>
        <p:spPr>
          <a:xfrm>
            <a:off x="3242520" y="5797440"/>
            <a:ext cx="2181600" cy="345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400" tIns="34200" rIns="68400" bIns="342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uk-UA" sz="1200" b="0" i="0" u="sng" strike="noStrike" cap="none">
                <a:solidFill>
                  <a:srgbClr val="0563C1"/>
                </a:solidFill>
                <a:latin typeface="Montserrat SemiBold"/>
                <a:ea typeface="Montserrat SemiBold"/>
                <a:cs typeface="Montserrat SemiBold"/>
                <a:sym typeface="Montserrat SemiBold"/>
                <a:hlinkClick r:id="rId6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invest.smf.org.ua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2" name="Google Shape;1092;p21"/>
          <p:cNvSpPr/>
          <p:nvPr/>
        </p:nvSpPr>
        <p:spPr>
          <a:xfrm>
            <a:off x="3206160" y="6105240"/>
            <a:ext cx="1919160" cy="5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400" tIns="34200" rIns="68400" bIns="342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uk-UA" sz="1200" b="0" i="0" u="none" strike="noStrike" cap="none">
                <a:solidFill>
                  <a:srgbClr val="FF8F1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+38 099 349 89 93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3" name="Google Shape;1093;p21"/>
          <p:cNvSpPr/>
          <p:nvPr/>
        </p:nvSpPr>
        <p:spPr>
          <a:xfrm>
            <a:off x="3206160" y="6399720"/>
            <a:ext cx="1919160" cy="345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400" tIns="34200" rIns="68400" bIns="342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uk-UA" sz="1200" b="0" i="0" u="none" strike="noStrike" cap="none">
                <a:solidFill>
                  <a:srgbClr val="FF8F1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+38 067 507 83 50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4" name="Google Shape;1094;p21"/>
          <p:cNvSpPr/>
          <p:nvPr/>
        </p:nvSpPr>
        <p:spPr>
          <a:xfrm>
            <a:off x="3250120" y="4613154"/>
            <a:ext cx="1919100" cy="65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400" tIns="68400" rIns="68400" bIns="6840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80"/>
              <a:buFont typeface="Arial"/>
              <a:buNone/>
            </a:pPr>
            <a:r>
              <a:rPr lang="uk-UA" sz="1280" b="1" i="0" u="none" strike="noStrike" cap="none">
                <a:solidFill>
                  <a:srgbClr val="FF8F1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КОНТАКТИ ВІДДІЛУ ІНВЕСТУВАННЯ</a:t>
            </a:r>
            <a:endParaRPr sz="128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95" name="Google Shape;1095;p21"/>
          <p:cNvCxnSpPr/>
          <p:nvPr/>
        </p:nvCxnSpPr>
        <p:spPr>
          <a:xfrm>
            <a:off x="3299375" y="4558737"/>
            <a:ext cx="1805400" cy="2880"/>
          </a:xfrm>
          <a:prstGeom prst="straightConnector1">
            <a:avLst/>
          </a:prstGeom>
          <a:noFill/>
          <a:ln w="28575" cap="flat" cmpd="sng">
            <a:solidFill>
              <a:srgbClr val="54644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96" name="Google Shape;1096;p21"/>
          <p:cNvCxnSpPr/>
          <p:nvPr/>
        </p:nvCxnSpPr>
        <p:spPr>
          <a:xfrm>
            <a:off x="3279960" y="5308920"/>
            <a:ext cx="1805400" cy="2880"/>
          </a:xfrm>
          <a:prstGeom prst="straightConnector1">
            <a:avLst/>
          </a:prstGeom>
          <a:noFill/>
          <a:ln w="28575" cap="flat" cmpd="sng">
            <a:solidFill>
              <a:srgbClr val="546449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Офіс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Офіс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Офіс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2253</Words>
  <Application>Microsoft Office PowerPoint</Application>
  <PresentationFormat>Широкоэкранный</PresentationFormat>
  <Paragraphs>375</Paragraphs>
  <Slides>25</Slides>
  <Notes>25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25</vt:i4>
      </vt:variant>
    </vt:vector>
  </HeadingPairs>
  <TitlesOfParts>
    <vt:vector size="39" baseType="lpstr">
      <vt:lpstr>Calibri</vt:lpstr>
      <vt:lpstr>Montserrat</vt:lpstr>
      <vt:lpstr>Montserrat Black</vt:lpstr>
      <vt:lpstr>Montserrat SemiBold</vt:lpstr>
      <vt:lpstr>Times New Roman</vt:lpstr>
      <vt:lpstr>Montserrat Light</vt:lpstr>
      <vt:lpstr>Montserrat Medium</vt:lpstr>
      <vt:lpstr>Montserrat ExtraBold</vt:lpstr>
      <vt:lpstr>Arial</vt:lpstr>
      <vt:lpstr>Ubuntu</vt:lpstr>
      <vt:lpstr>Тема Office</vt:lpstr>
      <vt:lpstr>Тема Office</vt:lpstr>
      <vt:lpstr>Тема Office</vt:lpstr>
      <vt:lpstr>Тема Office</vt:lpstr>
      <vt:lpstr>Презентация PowerPoint</vt:lpstr>
      <vt:lpstr>Презентация PowerPoint</vt:lpstr>
      <vt:lpstr>Презентация PowerPoint</vt:lpstr>
      <vt:lpstr>З чого все починалося?</vt:lpstr>
      <vt:lpstr>Презентация PowerPoint</vt:lpstr>
      <vt:lpstr>Як проєкт змінився на виклики війни?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Babyn Oleksandr</dc:creator>
  <cp:lastModifiedBy>Користувач</cp:lastModifiedBy>
  <cp:revision>15</cp:revision>
  <dcterms:created xsi:type="dcterms:W3CDTF">2023-03-25T15:23:05Z</dcterms:created>
  <dcterms:modified xsi:type="dcterms:W3CDTF">2025-10-01T09:24:18Z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3</vt:i4>
  </property>
  <property fmtid="{D5CDD505-2E9C-101B-9397-08002B2CF9AE}" pid="3" name="PresentationFormat">
    <vt:lpwstr>Широкий екран</vt:lpwstr>
  </property>
  <property fmtid="{D5CDD505-2E9C-101B-9397-08002B2CF9AE}" pid="4" name="Slides">
    <vt:i4>21</vt:i4>
  </property>
</Properties>
</file>